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9"/>
  </p:notesMasterIdLst>
  <p:sldIdLst>
    <p:sldId id="256" r:id="rId3"/>
    <p:sldId id="387" r:id="rId4"/>
    <p:sldId id="326" r:id="rId5"/>
    <p:sldId id="363" r:id="rId6"/>
    <p:sldId id="366" r:id="rId7"/>
    <p:sldId id="261" r:id="rId8"/>
    <p:sldId id="390" r:id="rId9"/>
    <p:sldId id="368" r:id="rId10"/>
    <p:sldId id="369" r:id="rId11"/>
    <p:sldId id="370" r:id="rId12"/>
    <p:sldId id="345" r:id="rId13"/>
    <p:sldId id="349" r:id="rId14"/>
    <p:sldId id="353" r:id="rId15"/>
    <p:sldId id="355" r:id="rId16"/>
    <p:sldId id="293" r:id="rId17"/>
    <p:sldId id="305" r:id="rId18"/>
    <p:sldId id="391" r:id="rId19"/>
    <p:sldId id="294" r:id="rId20"/>
    <p:sldId id="329" r:id="rId21"/>
    <p:sldId id="332" r:id="rId22"/>
    <p:sldId id="334" r:id="rId23"/>
    <p:sldId id="335" r:id="rId24"/>
    <p:sldId id="340" r:id="rId25"/>
    <p:sldId id="385" r:id="rId26"/>
    <p:sldId id="386" r:id="rId27"/>
    <p:sldId id="3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eather%20Kiser\My%20Documents\DOP%20Documents\Data\DATA.GRAPH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AppData\Local\Microsoft\Windows\Temporary%20Internet%20Files\Content.IE5\0HJO91SB\nc%20class%20graphs-exampl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AppData\Local\Microsoft\Windows\Temporary%20Internet%20Files\Content.IE5\0HJO91SB\nc%20class%20graphs-exampl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AppData\Local\Microsoft\Windows\Temporary%20Internet%20Files\Content.IE5\0HJO91SB\nc%20class%20graphs-exampl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AppData\Local\Microsoft\Windows\Temporary%20Internet%20Files\Content.IE5\0HJO91SB\nc%20class%20graphs-exampl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eather%20Kiser\My%20Documents\DOP%20Documents\Data\DATA.GRAPH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eather%20Kiser\My%20Documents\DOP%20Documents\Data\DATA.GRAPH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ather%20Kiser\My%20Documents\DOP%20Documents\Data\DATA.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vonne\Desktop\FS%20Michigan%20Data\MI_Average__SchoolLevelReport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vonne\Desktop\FS%20Michigan%20Data\MI_Average__SchoolLevelReport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vonne\Desktop\FS%20Michigan%20Data\MI_Average__SchoolLevelReport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vonne\Desktop\FS%20Michigan%20Data\MI_Average__SchoolLevelReport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AppData\Local\Microsoft\Windows\Temporary%20Internet%20Files\Content.IE5\0HJO91SB\nc%20class%20graphs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Kindergarten</a:t>
            </a:r>
          </a:p>
        </c:rich>
      </c:tx>
      <c:layout>
        <c:manualLayout>
          <c:xMode val="edge"/>
          <c:yMode val="edge"/>
          <c:x val="0.350288713910761"/>
          <c:y val="6.67421988918052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(TOTALS!$E$4,TOTALS!$E$6,TOTALS!$E$8,TOTALS!$E$10,TOTALS!$E$12,TOTALS!$E$14,TOTALS!$E$16)</c:f>
              <c:numCache>
                <c:formatCode>General</c:formatCode>
                <c:ptCount val="7"/>
                <c:pt idx="0">
                  <c:v>116</c:v>
                </c:pt>
                <c:pt idx="1">
                  <c:v>20</c:v>
                </c:pt>
                <c:pt idx="2">
                  <c:v>128</c:v>
                </c:pt>
                <c:pt idx="3">
                  <c:v>16</c:v>
                </c:pt>
                <c:pt idx="4">
                  <c:v>68</c:v>
                </c:pt>
                <c:pt idx="5">
                  <c:v>52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4F81BD"/>
                </a:solidFill>
              </a:ln>
            </c:spPr>
          </c:dPt>
          <c:dLbls>
            <c:numFmt formatCode="#,##0.00" sourceLinked="0"/>
            <c:txPr>
              <a:bodyPr/>
              <a:lstStyle/>
              <a:p>
                <a:pPr>
                  <a:defRPr sz="1800" b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for graphs'!$A$95:$A$99</c:f>
              <c:strCache>
                <c:ptCount val="5"/>
                <c:pt idx="0">
                  <c:v>pre-K</c:v>
                </c:pt>
                <c:pt idx="1">
                  <c:v>K</c:v>
                </c:pt>
                <c:pt idx="2">
                  <c:v>1st</c:v>
                </c:pt>
                <c:pt idx="3">
                  <c:v>2nd</c:v>
                </c:pt>
                <c:pt idx="4">
                  <c:v>3rd</c:v>
                </c:pt>
              </c:strCache>
            </c:strRef>
          </c:cat>
          <c:val>
            <c:numRef>
              <c:f>'DATA for graphs'!$B$95:$B$99</c:f>
              <c:numCache>
                <c:formatCode>General</c:formatCode>
                <c:ptCount val="5"/>
                <c:pt idx="0">
                  <c:v>5.4858630952381002</c:v>
                </c:pt>
                <c:pt idx="1">
                  <c:v>4.7359217171717169</c:v>
                </c:pt>
                <c:pt idx="2">
                  <c:v>5.0372991276400398</c:v>
                </c:pt>
                <c:pt idx="3">
                  <c:v>4.6848484848484837</c:v>
                </c:pt>
                <c:pt idx="4">
                  <c:v>4.9792658730158772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114522624"/>
        <c:axId val="112139584"/>
      </c:barChart>
      <c:catAx>
        <c:axId val="11452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2139584"/>
        <c:crosses val="autoZero"/>
        <c:auto val="1"/>
        <c:lblAlgn val="ctr"/>
        <c:lblOffset val="100"/>
        <c:noMultiLvlLbl val="0"/>
      </c:catAx>
      <c:valAx>
        <c:axId val="112139584"/>
        <c:scaling>
          <c:orientation val="minMax"/>
          <c:max val="7"/>
          <c:min val="1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4522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numFmt formatCode="#,##0.00" sourceLinked="0"/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for graphs'!$A$107:$A$111</c:f>
              <c:strCache>
                <c:ptCount val="5"/>
                <c:pt idx="0">
                  <c:v>pre-K</c:v>
                </c:pt>
                <c:pt idx="1">
                  <c:v>K</c:v>
                </c:pt>
                <c:pt idx="2">
                  <c:v>1st</c:v>
                </c:pt>
                <c:pt idx="3">
                  <c:v>2nd</c:v>
                </c:pt>
                <c:pt idx="4">
                  <c:v>3rd</c:v>
                </c:pt>
              </c:strCache>
            </c:strRef>
          </c:cat>
          <c:val>
            <c:numRef>
              <c:f>'DATA for graphs'!$B$107:$B$111</c:f>
              <c:numCache>
                <c:formatCode>General</c:formatCode>
                <c:ptCount val="5"/>
                <c:pt idx="0">
                  <c:v>4.8786375661375656</c:v>
                </c:pt>
                <c:pt idx="1">
                  <c:v>4.6882330246913604</c:v>
                </c:pt>
                <c:pt idx="2">
                  <c:v>5.1042776247321724</c:v>
                </c:pt>
                <c:pt idx="3">
                  <c:v>4.7592286501377421</c:v>
                </c:pt>
                <c:pt idx="4">
                  <c:v>5.1253487253487267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114597376"/>
        <c:axId val="112862912"/>
      </c:barChart>
      <c:catAx>
        <c:axId val="11459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2862912"/>
        <c:crosses val="autoZero"/>
        <c:auto val="1"/>
        <c:lblAlgn val="ctr"/>
        <c:lblOffset val="100"/>
        <c:noMultiLvlLbl val="0"/>
      </c:catAx>
      <c:valAx>
        <c:axId val="112862912"/>
        <c:scaling>
          <c:orientation val="minMax"/>
          <c:max val="7"/>
          <c:min val="1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459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260469453891E-2"/>
          <c:y val="0.115510237033779"/>
          <c:w val="0.93163251106761702"/>
          <c:h val="0.8137923776277360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numFmt formatCode="#,##0.00" sourceLinked="0"/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for graphs'!$A$119:$A$123</c:f>
              <c:strCache>
                <c:ptCount val="5"/>
                <c:pt idx="0">
                  <c:v>pre-K</c:v>
                </c:pt>
                <c:pt idx="1">
                  <c:v>K</c:v>
                </c:pt>
                <c:pt idx="2">
                  <c:v>1st</c:v>
                </c:pt>
                <c:pt idx="3">
                  <c:v>2nd</c:v>
                </c:pt>
                <c:pt idx="4">
                  <c:v>3rd</c:v>
                </c:pt>
              </c:strCache>
            </c:strRef>
          </c:cat>
          <c:val>
            <c:numRef>
              <c:f>'DATA for graphs'!$B$119:$B$123</c:f>
              <c:numCache>
                <c:formatCode>General</c:formatCode>
                <c:ptCount val="5"/>
                <c:pt idx="0">
                  <c:v>3.1704695767195772</c:v>
                </c:pt>
                <c:pt idx="1">
                  <c:v>2.8202511223344562</c:v>
                </c:pt>
                <c:pt idx="2">
                  <c:v>3.264034282216103</c:v>
                </c:pt>
                <c:pt idx="3">
                  <c:v>2.8620523415977961</c:v>
                </c:pt>
                <c:pt idx="4">
                  <c:v>3.26041366041366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114626048"/>
        <c:axId val="112865216"/>
      </c:barChart>
      <c:catAx>
        <c:axId val="114626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2865216"/>
        <c:crosses val="autoZero"/>
        <c:auto val="1"/>
        <c:lblAlgn val="ctr"/>
        <c:lblOffset val="100"/>
        <c:noMultiLvlLbl val="0"/>
      </c:catAx>
      <c:valAx>
        <c:axId val="112865216"/>
        <c:scaling>
          <c:orientation val="minMax"/>
          <c:max val="7"/>
          <c:min val="1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462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</c:spPr>
          </c:dPt>
          <c:dLbls>
            <c:numFmt formatCode="#,##0.00" sourceLinked="0"/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for graphs'!$A$3:$A$12</c:f>
              <c:strCache>
                <c:ptCount val="10"/>
                <c:pt idx="0">
                  <c:v>positive climate</c:v>
                </c:pt>
                <c:pt idx="1">
                  <c:v>negative climate</c:v>
                </c:pt>
                <c:pt idx="2">
                  <c:v>teacher sensitivity</c:v>
                </c:pt>
                <c:pt idx="3">
                  <c:v>regard for student perspectives</c:v>
                </c:pt>
                <c:pt idx="4">
                  <c:v>behavior management</c:v>
                </c:pt>
                <c:pt idx="5">
                  <c:v>productivitiy</c:v>
                </c:pt>
                <c:pt idx="6">
                  <c:v>instructional learning formats</c:v>
                </c:pt>
                <c:pt idx="7">
                  <c:v>concept development</c:v>
                </c:pt>
                <c:pt idx="8">
                  <c:v>quality of feedback</c:v>
                </c:pt>
                <c:pt idx="9">
                  <c:v>language modeling</c:v>
                </c:pt>
              </c:strCache>
            </c:strRef>
          </c:cat>
          <c:val>
            <c:numRef>
              <c:f>'DATA for graphs'!$B$3:$B$12</c:f>
              <c:numCache>
                <c:formatCode>General</c:formatCode>
                <c:ptCount val="10"/>
                <c:pt idx="0">
                  <c:v>5.0782396096752542</c:v>
                </c:pt>
                <c:pt idx="1">
                  <c:v>1.6232398239823991</c:v>
                </c:pt>
                <c:pt idx="2">
                  <c:v>4.4722000771505712</c:v>
                </c:pt>
                <c:pt idx="3">
                  <c:v>3.7933668366836679</c:v>
                </c:pt>
                <c:pt idx="4">
                  <c:v>5.4130755932736134</c:v>
                </c:pt>
                <c:pt idx="5">
                  <c:v>5.2169295500978681</c:v>
                </c:pt>
                <c:pt idx="6">
                  <c:v>4.0934811338276704</c:v>
                </c:pt>
                <c:pt idx="7">
                  <c:v>2.7977351306559242</c:v>
                </c:pt>
                <c:pt idx="8">
                  <c:v>3.1723858100095712</c:v>
                </c:pt>
                <c:pt idx="9">
                  <c:v>3.20733216178761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114982912"/>
        <c:axId val="112867520"/>
      </c:barChart>
      <c:catAx>
        <c:axId val="114982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867520"/>
        <c:crosses val="autoZero"/>
        <c:auto val="1"/>
        <c:lblAlgn val="ctr"/>
        <c:lblOffset val="100"/>
        <c:noMultiLvlLbl val="0"/>
      </c:catAx>
      <c:valAx>
        <c:axId val="112867520"/>
        <c:scaling>
          <c:orientation val="minMax"/>
          <c:max val="7"/>
          <c:min val="1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498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2000" dirty="0"/>
              <a:t>1</a:t>
            </a:r>
            <a:r>
              <a:rPr lang="en-US" sz="1600" dirty="0" smtClean="0"/>
              <a:t>st </a:t>
            </a:r>
            <a:r>
              <a:rPr lang="en-US" sz="1600" dirty="0"/>
              <a:t>Grade</a:t>
            </a:r>
          </a:p>
        </c:rich>
      </c:tx>
      <c:layout>
        <c:manualLayout>
          <c:xMode val="edge"/>
          <c:yMode val="edge"/>
          <c:x val="0.40897946580206901"/>
          <c:y val="2.476676210928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4155255049641"/>
          <c:y val="0.15543508984453899"/>
          <c:w val="0.62966078968389805"/>
          <c:h val="0.74267682885793096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(TOTALS!$G$4,TOTALS!$G$6,TOTALS!$G$8,TOTALS!$G$10,TOTALS!$G$12,TOTALS!$G$14,TOTALS!$G$16)</c:f>
              <c:numCache>
                <c:formatCode>General</c:formatCode>
                <c:ptCount val="7"/>
                <c:pt idx="0">
                  <c:v>96</c:v>
                </c:pt>
                <c:pt idx="1">
                  <c:v>28</c:v>
                </c:pt>
                <c:pt idx="2">
                  <c:v>128</c:v>
                </c:pt>
                <c:pt idx="3">
                  <c:v>12</c:v>
                </c:pt>
                <c:pt idx="4">
                  <c:v>104</c:v>
                </c:pt>
                <c:pt idx="5">
                  <c:v>36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PreK</a:t>
            </a:r>
          </a:p>
        </c:rich>
      </c:tx>
      <c:layout>
        <c:manualLayout>
          <c:xMode val="edge"/>
          <c:yMode val="edge"/>
          <c:x val="0.25195678665166898"/>
          <c:y val="5.26315789473683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(TOTALS!$B$4,TOTALS!$B$6,TOTALS!$B$8,TOTALS!$B$10,TOTALS!$B$12,TOTALS!$B$14,TOTALS!$B$16)</c:f>
              <c:strCache>
                <c:ptCount val="7"/>
                <c:pt idx="0">
                  <c:v>Basics</c:v>
                </c:pt>
                <c:pt idx="1">
                  <c:v>Meals/Snacks</c:v>
                </c:pt>
                <c:pt idx="2">
                  <c:v>Whole Group</c:v>
                </c:pt>
                <c:pt idx="3">
                  <c:v>Free Choice/Center</c:v>
                </c:pt>
                <c:pt idx="4">
                  <c:v>Individual Time</c:v>
                </c:pt>
                <c:pt idx="5">
                  <c:v>Small Group</c:v>
                </c:pt>
                <c:pt idx="6">
                  <c:v>Outside</c:v>
                </c:pt>
              </c:strCache>
            </c:strRef>
          </c:cat>
          <c:val>
            <c:numRef>
              <c:f>(TOTALS!$C$4,TOTALS!$C$6,TOTALS!$C$8,TOTALS!$C$10,TOTALS!$C$12,TOTALS!$C$14,TOTALS!$C$16)</c:f>
              <c:numCache>
                <c:formatCode>General</c:formatCode>
                <c:ptCount val="7"/>
                <c:pt idx="0">
                  <c:v>96</c:v>
                </c:pt>
                <c:pt idx="1">
                  <c:v>48</c:v>
                </c:pt>
                <c:pt idx="2">
                  <c:v>76</c:v>
                </c:pt>
                <c:pt idx="3">
                  <c:v>136</c:v>
                </c:pt>
                <c:pt idx="4">
                  <c:v>28</c:v>
                </c:pt>
                <c:pt idx="5">
                  <c:v>16</c:v>
                </c:pt>
                <c:pt idx="6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59445825131233598"/>
          <c:y val="0"/>
          <c:w val="0.40554174868766402"/>
          <c:h val="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Distracted!$I$6</c:f>
              <c:strCache>
                <c:ptCount val="1"/>
                <c:pt idx="0">
                  <c:v>Basics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928571428571E-2"/>
                  <c:y val="-2.8839221341023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Distracted!$J$6</c:f>
              <c:numCache>
                <c:formatCode>0%</c:formatCode>
                <c:ptCount val="1"/>
                <c:pt idx="0">
                  <c:v>0.115</c:v>
                </c:pt>
              </c:numCache>
            </c:numRef>
          </c:val>
        </c:ser>
        <c:ser>
          <c:idx val="1"/>
          <c:order val="1"/>
          <c:tx>
            <c:strRef>
              <c:f>Distracted!$I$7</c:f>
              <c:strCache>
                <c:ptCount val="1"/>
                <c:pt idx="0">
                  <c:v>Meals/Snacks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Distracted!$J$7</c:f>
              <c:numCache>
                <c:formatCode>0%</c:formatCode>
                <c:ptCount val="1"/>
                <c:pt idx="0">
                  <c:v>1.5699999999999999E-2</c:v>
                </c:pt>
              </c:numCache>
            </c:numRef>
          </c:val>
        </c:ser>
        <c:ser>
          <c:idx val="2"/>
          <c:order val="2"/>
          <c:tx>
            <c:strRef>
              <c:f>Distracted!$I$8</c:f>
              <c:strCache>
                <c:ptCount val="1"/>
                <c:pt idx="0">
                  <c:v>Whole Group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Distracted!$J$8</c:f>
              <c:numCache>
                <c:formatCode>0%</c:formatCode>
                <c:ptCount val="1"/>
                <c:pt idx="0">
                  <c:v>0.3327</c:v>
                </c:pt>
              </c:numCache>
            </c:numRef>
          </c:val>
        </c:ser>
        <c:ser>
          <c:idx val="3"/>
          <c:order val="3"/>
          <c:tx>
            <c:strRef>
              <c:f>Distracted!$I$9</c:f>
              <c:strCache>
                <c:ptCount val="1"/>
                <c:pt idx="0">
                  <c:v>Free Choice/Center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Distracted!$J$9</c:f>
              <c:numCache>
                <c:formatCode>0%</c:formatCode>
                <c:ptCount val="1"/>
                <c:pt idx="0">
                  <c:v>2.1499999999999998E-2</c:v>
                </c:pt>
              </c:numCache>
            </c:numRef>
          </c:val>
        </c:ser>
        <c:ser>
          <c:idx val="4"/>
          <c:order val="4"/>
          <c:tx>
            <c:strRef>
              <c:f>Distracted!$I$10</c:f>
              <c:strCache>
                <c:ptCount val="1"/>
                <c:pt idx="0">
                  <c:v>Individual Time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Distracted!$J$10</c:f>
              <c:numCache>
                <c:formatCode>0%</c:formatCode>
                <c:ptCount val="1"/>
                <c:pt idx="0">
                  <c:v>0.41289999999999999</c:v>
                </c:pt>
              </c:numCache>
            </c:numRef>
          </c:val>
        </c:ser>
        <c:ser>
          <c:idx val="5"/>
          <c:order val="5"/>
          <c:tx>
            <c:strRef>
              <c:f>Distracted!$I$11</c:f>
              <c:strCache>
                <c:ptCount val="1"/>
                <c:pt idx="0">
                  <c:v>Small Group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Distracted!$J$11</c:f>
              <c:numCache>
                <c:formatCode>0%</c:formatCode>
                <c:ptCount val="1"/>
                <c:pt idx="0">
                  <c:v>0.1018</c:v>
                </c:pt>
              </c:numCache>
            </c:numRef>
          </c:val>
        </c:ser>
        <c:ser>
          <c:idx val="6"/>
          <c:order val="6"/>
          <c:tx>
            <c:strRef>
              <c:f>Distracted!$I$12</c:f>
              <c:strCache>
                <c:ptCount val="1"/>
                <c:pt idx="0">
                  <c:v>Outside</c:v>
                </c:pt>
              </c:strCache>
            </c:strRef>
          </c:tx>
          <c:spPr>
            <a:solidFill>
              <a:srgbClr val="000000">
                <a:lumMod val="95000"/>
                <a:lumOff val="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Distracted!$J$5</c:f>
              <c:strCache>
                <c:ptCount val="1"/>
                <c:pt idx="0">
                  <c:v>Distracted</c:v>
                </c:pt>
              </c:strCache>
            </c:strRef>
          </c:cat>
          <c:val>
            <c:numRef>
              <c:f>Distracted!$J$12</c:f>
              <c:numCache>
                <c:formatCode>0%</c:formatCode>
                <c:ptCount val="1"/>
                <c:pt idx="0">
                  <c:v>1.9599999999999999E-2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223936"/>
        <c:axId val="82008832"/>
      </c:barChart>
      <c:catAx>
        <c:axId val="6922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2"/>
                </a:solidFill>
              </a:defRPr>
            </a:pPr>
            <a:endParaRPr lang="en-US"/>
          </a:p>
        </c:txPr>
        <c:crossAx val="82008832"/>
        <c:crosses val="autoZero"/>
        <c:auto val="1"/>
        <c:lblAlgn val="ctr"/>
        <c:lblOffset val="100"/>
        <c:noMultiLvlLbl val="0"/>
      </c:catAx>
      <c:valAx>
        <c:axId val="82008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  <c:crossAx val="692239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 b="1" baseline="0">
                <a:solidFill>
                  <a:schemeClr val="tx2"/>
                </a:solidFill>
              </a:defRPr>
            </a:pPr>
            <a:r>
              <a:rPr lang="en-US" sz="2400" b="1" baseline="0" dirty="0" smtClean="0">
                <a:solidFill>
                  <a:schemeClr val="tx2"/>
                </a:solidFill>
              </a:rPr>
              <a:t>Kindergarten Curriculum Balance</a:t>
            </a:r>
            <a:endParaRPr lang="en-US" sz="2400" b="1" baseline="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8810309895473601"/>
          <c:y val="2.8284520692156999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Averages!$B$90</c:f>
              <c:strCache>
                <c:ptCount val="1"/>
                <c:pt idx="0">
                  <c:v>Whole School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Averages!$A$91:$A$95</c:f>
              <c:strCache>
                <c:ptCount val="5"/>
                <c:pt idx="0">
                  <c:v>Literacy</c:v>
                </c:pt>
                <c:pt idx="1">
                  <c:v>Math</c:v>
                </c:pt>
                <c:pt idx="2">
                  <c:v>SS/Community</c:v>
                </c:pt>
                <c:pt idx="3">
                  <c:v>Science</c:v>
                </c:pt>
                <c:pt idx="4">
                  <c:v>Gross Motor</c:v>
                </c:pt>
              </c:strCache>
            </c:strRef>
          </c:cat>
          <c:val>
            <c:numRef>
              <c:f>Averages!$B$91:$B$95</c:f>
              <c:numCache>
                <c:formatCode>General</c:formatCode>
                <c:ptCount val="5"/>
                <c:pt idx="0">
                  <c:v>0.41347725499999999</c:v>
                </c:pt>
                <c:pt idx="1">
                  <c:v>0.14228455000000001</c:v>
                </c:pt>
                <c:pt idx="2">
                  <c:v>9.8788210000000001E-2</c:v>
                </c:pt>
                <c:pt idx="3">
                  <c:v>6.3849199999999995E-2</c:v>
                </c:pt>
                <c:pt idx="4">
                  <c:v>3.3018197499999999E-2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79546368"/>
        <c:axId val="82027648"/>
      </c:barChart>
      <c:catAx>
        <c:axId val="79546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Curriculum Child Engagement Codes</a:t>
                </a:r>
              </a:p>
            </c:rich>
          </c:tx>
          <c:layout>
            <c:manualLayout>
              <c:xMode val="edge"/>
              <c:yMode val="edge"/>
              <c:x val="0.33149699620880702"/>
              <c:y val="0.929473549861531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 baseline="0"/>
            </a:pPr>
            <a:endParaRPr lang="en-US"/>
          </a:p>
        </c:txPr>
        <c:crossAx val="82027648"/>
        <c:crosses val="autoZero"/>
        <c:auto val="1"/>
        <c:lblAlgn val="ctr"/>
        <c:lblOffset val="100"/>
        <c:noMultiLvlLbl val="0"/>
      </c:catAx>
      <c:valAx>
        <c:axId val="820276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 of Day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2000" baseline="0"/>
            </a:pPr>
            <a:endParaRPr lang="en-US"/>
          </a:p>
        </c:txPr>
        <c:crossAx val="79546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1">
                <a:solidFill>
                  <a:schemeClr val="tx2"/>
                </a:solidFill>
              </a:defRPr>
            </a:pPr>
            <a:r>
              <a:rPr lang="en-US" sz="2200" b="1" dirty="0">
                <a:solidFill>
                  <a:schemeClr val="tx2"/>
                </a:solidFill>
              </a:rPr>
              <a:t>Literacy </a:t>
            </a:r>
            <a:r>
              <a:rPr lang="en-US" sz="2200" b="1" dirty="0" smtClean="0">
                <a:solidFill>
                  <a:schemeClr val="tx2"/>
                </a:solidFill>
              </a:rPr>
              <a:t>Components</a:t>
            </a:r>
            <a:r>
              <a:rPr lang="en-US" sz="2200" b="1" baseline="0" dirty="0" smtClean="0">
                <a:solidFill>
                  <a:schemeClr val="tx2"/>
                </a:solidFill>
              </a:rPr>
              <a:t> by </a:t>
            </a:r>
            <a:r>
              <a:rPr lang="en-US" sz="2200" b="1" baseline="0" dirty="0">
                <a:solidFill>
                  <a:schemeClr val="tx2"/>
                </a:solidFill>
              </a:rPr>
              <a:t>Grade </a:t>
            </a:r>
            <a:r>
              <a:rPr lang="en-US" sz="2200" b="1" baseline="0" dirty="0" smtClean="0">
                <a:solidFill>
                  <a:schemeClr val="tx2"/>
                </a:solidFill>
              </a:rPr>
              <a:t>Level</a:t>
            </a:r>
            <a:endParaRPr lang="en-US" sz="2200" b="1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46653773541465"/>
          <c:y val="2.82845206921569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247535724701101"/>
          <c:y val="0.107063979254252"/>
          <c:w val="0.76213762920371197"/>
          <c:h val="0.722327475723181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Averages!$B$45</c:f>
              <c:strCache>
                <c:ptCount val="1"/>
                <c:pt idx="0">
                  <c:v>PreK</c:v>
                </c:pt>
              </c:strCache>
            </c:strRef>
          </c:tx>
          <c:spPr>
            <a:gradFill rotWithShape="0">
              <a:gsLst>
                <a:gs pos="0">
                  <a:srgbClr val="B73330"/>
                </a:gs>
                <a:gs pos="20000">
                  <a:srgbClr val="B33532"/>
                </a:gs>
                <a:gs pos="100000">
                  <a:srgbClr val="882624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Averages!$B$46:$B$52</c:f>
              <c:numCache>
                <c:formatCode>General</c:formatCode>
                <c:ptCount val="7"/>
                <c:pt idx="0">
                  <c:v>3.7788442499999998E-2</c:v>
                </c:pt>
                <c:pt idx="1">
                  <c:v>6.6236667499999999E-2</c:v>
                </c:pt>
                <c:pt idx="2">
                  <c:v>8.0567337500000002E-2</c:v>
                </c:pt>
                <c:pt idx="3">
                  <c:v>7.076644E-2</c:v>
                </c:pt>
                <c:pt idx="4">
                  <c:v>3.26838775E-2</c:v>
                </c:pt>
                <c:pt idx="5">
                  <c:v>7.7125325E-3</c:v>
                </c:pt>
                <c:pt idx="6">
                  <c:v>2.5161024999999998E-3</c:v>
                </c:pt>
              </c:numCache>
            </c:numRef>
          </c:val>
        </c:ser>
        <c:ser>
          <c:idx val="2"/>
          <c:order val="1"/>
          <c:tx>
            <c:strRef>
              <c:f>Averages!$C$45</c:f>
              <c:strCache>
                <c:ptCount val="1"/>
                <c:pt idx="0">
                  <c:v>Kindergarten</c:v>
                </c:pt>
              </c:strCache>
            </c:strRef>
          </c:tx>
          <c:spPr>
            <a:gradFill rotWithShape="0">
              <a:gsLst>
                <a:gs pos="0">
                  <a:srgbClr val="8AB03D"/>
                </a:gs>
                <a:gs pos="20000">
                  <a:srgbClr val="89AD3E"/>
                </a:gs>
                <a:gs pos="100000">
                  <a:srgbClr val="67832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Averages!$C$46:$C$52</c:f>
              <c:numCache>
                <c:formatCode>General</c:formatCode>
                <c:ptCount val="7"/>
                <c:pt idx="0">
                  <c:v>5.6000155000000003E-2</c:v>
                </c:pt>
                <c:pt idx="1">
                  <c:v>9.6474897500000004E-2</c:v>
                </c:pt>
                <c:pt idx="2">
                  <c:v>0.18409215249999999</c:v>
                </c:pt>
                <c:pt idx="3">
                  <c:v>0.12993472249999999</c:v>
                </c:pt>
                <c:pt idx="4">
                  <c:v>2.9891817500000001E-2</c:v>
                </c:pt>
                <c:pt idx="5">
                  <c:v>3.2255792499999998E-2</c:v>
                </c:pt>
                <c:pt idx="6">
                  <c:v>4.5481150000000001E-3</c:v>
                </c:pt>
              </c:numCache>
            </c:numRef>
          </c:val>
        </c:ser>
        <c:ser>
          <c:idx val="3"/>
          <c:order val="2"/>
          <c:tx>
            <c:strRef>
              <c:f>Averages!$D$45</c:f>
              <c:strCache>
                <c:ptCount val="1"/>
                <c:pt idx="0">
                  <c:v>1st</c:v>
                </c:pt>
              </c:strCache>
            </c:strRef>
          </c:tx>
          <c:spPr>
            <a:gradFill rotWithShape="0">
              <a:gsLst>
                <a:gs pos="0">
                  <a:srgbClr val="6D4C94"/>
                </a:gs>
                <a:gs pos="20000">
                  <a:srgbClr val="6C4D92"/>
                </a:gs>
                <a:gs pos="100000">
                  <a:srgbClr val="51396F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Averages!$D$46:$D$52</c:f>
              <c:numCache>
                <c:formatCode>General</c:formatCode>
                <c:ptCount val="7"/>
                <c:pt idx="0">
                  <c:v>4.7710272499999998E-2</c:v>
                </c:pt>
                <c:pt idx="1">
                  <c:v>0.15834940250000001</c:v>
                </c:pt>
                <c:pt idx="2">
                  <c:v>0.17375355749999999</c:v>
                </c:pt>
                <c:pt idx="3">
                  <c:v>0.15252062250000001</c:v>
                </c:pt>
                <c:pt idx="4">
                  <c:v>5.5745017500000001E-2</c:v>
                </c:pt>
                <c:pt idx="5">
                  <c:v>6.0843577500000003E-2</c:v>
                </c:pt>
                <c:pt idx="6">
                  <c:v>1.690349E-2</c:v>
                </c:pt>
              </c:numCache>
            </c:numRef>
          </c:val>
        </c:ser>
        <c:ser>
          <c:idx val="4"/>
          <c:order val="3"/>
          <c:tx>
            <c:strRef>
              <c:f>Averages!$E$45</c:f>
              <c:strCache>
                <c:ptCount val="1"/>
                <c:pt idx="0">
                  <c:v>2nd</c:v>
                </c:pt>
              </c:strCache>
            </c:strRef>
          </c:tx>
          <c:spPr>
            <a:gradFill rotWithShape="0">
              <a:gsLst>
                <a:gs pos="0">
                  <a:srgbClr val="2D9EBD"/>
                </a:gs>
                <a:gs pos="20000">
                  <a:srgbClr val="2F9CB9"/>
                </a:gs>
                <a:gs pos="100000">
                  <a:srgbClr val="22768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Averages!$E$46:$E$52</c:f>
              <c:numCache>
                <c:formatCode>General</c:formatCode>
                <c:ptCount val="7"/>
                <c:pt idx="0">
                  <c:v>4.5080787499999997E-2</c:v>
                </c:pt>
                <c:pt idx="1">
                  <c:v>0.17189825750000001</c:v>
                </c:pt>
                <c:pt idx="2">
                  <c:v>6.9052589999999997E-2</c:v>
                </c:pt>
                <c:pt idx="3">
                  <c:v>9.8484699999999994E-2</c:v>
                </c:pt>
                <c:pt idx="4">
                  <c:v>6.7517049999999995E-2</c:v>
                </c:pt>
                <c:pt idx="5">
                  <c:v>3.8133239999999999E-2</c:v>
                </c:pt>
                <c:pt idx="6">
                  <c:v>2.2885792499999998E-2</c:v>
                </c:pt>
              </c:numCache>
            </c:numRef>
          </c:val>
        </c:ser>
        <c:ser>
          <c:idx val="5"/>
          <c:order val="4"/>
          <c:tx>
            <c:strRef>
              <c:f>Averages!$F$45</c:f>
              <c:strCache>
                <c:ptCount val="1"/>
                <c:pt idx="0">
                  <c:v>3rd</c:v>
                </c:pt>
              </c:strCache>
            </c:strRef>
          </c:tx>
          <c:spPr>
            <a:gradFill rotWithShape="0">
              <a:gsLst>
                <a:gs pos="0">
                  <a:srgbClr val="F07E20"/>
                </a:gs>
                <a:gs pos="20000">
                  <a:srgbClr val="EB7E24"/>
                </a:gs>
                <a:gs pos="100000">
                  <a:srgbClr val="B45F19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Averages!$F$46:$F$52</c:f>
              <c:numCache>
                <c:formatCode>General</c:formatCode>
                <c:ptCount val="7"/>
                <c:pt idx="0">
                  <c:v>4.9833639999999998E-2</c:v>
                </c:pt>
                <c:pt idx="1">
                  <c:v>0.2430655625</c:v>
                </c:pt>
                <c:pt idx="2">
                  <c:v>7.1152237500000007E-2</c:v>
                </c:pt>
                <c:pt idx="3">
                  <c:v>0.17937483000000001</c:v>
                </c:pt>
                <c:pt idx="4">
                  <c:v>8.0528732500000005E-2</c:v>
                </c:pt>
                <c:pt idx="5">
                  <c:v>5.9330887499999999E-2</c:v>
                </c:pt>
                <c:pt idx="6">
                  <c:v>2.9816507499999999E-2</c:v>
                </c:pt>
              </c:numCache>
            </c:numRef>
          </c:val>
        </c:ser>
        <c:ser>
          <c:idx val="0"/>
          <c:order val="5"/>
          <c:tx>
            <c:strRef>
              <c:f>Averages!$G$45</c:f>
              <c:strCache>
                <c:ptCount val="1"/>
                <c:pt idx="0">
                  <c:v>School</c:v>
                </c:pt>
              </c:strCache>
            </c:strRef>
          </c:tx>
          <c:spPr>
            <a:gradFill rotWithShape="0">
              <a:gsLst>
                <a:gs pos="0">
                  <a:srgbClr val="326DB3"/>
                </a:gs>
                <a:gs pos="20000">
                  <a:srgbClr val="346CB0"/>
                </a:gs>
                <a:gs pos="100000">
                  <a:srgbClr val="265186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Averages!$A$46:$A$52</c:f>
              <c:strCache>
                <c:ptCount val="7"/>
                <c:pt idx="0">
                  <c:v>Read To</c:v>
                </c:pt>
                <c:pt idx="1">
                  <c:v>Whole Language</c:v>
                </c:pt>
                <c:pt idx="2">
                  <c:v>Phonics</c:v>
                </c:pt>
                <c:pt idx="3">
                  <c:v>Oral Language</c:v>
                </c:pt>
                <c:pt idx="4">
                  <c:v>Vocabulary</c:v>
                </c:pt>
                <c:pt idx="5">
                  <c:v>Compose</c:v>
                </c:pt>
                <c:pt idx="6">
                  <c:v>Copy</c:v>
                </c:pt>
              </c:strCache>
            </c:strRef>
          </c:cat>
          <c:val>
            <c:numRef>
              <c:f>Averages!$G$46:$G$52</c:f>
              <c:numCache>
                <c:formatCode>General</c:formatCode>
                <c:ptCount val="7"/>
                <c:pt idx="0">
                  <c:v>4.7530777500000003E-2</c:v>
                </c:pt>
                <c:pt idx="1">
                  <c:v>0.15268606749999999</c:v>
                </c:pt>
                <c:pt idx="2">
                  <c:v>0.1236985375</c:v>
                </c:pt>
                <c:pt idx="3">
                  <c:v>0.13404971500000001</c:v>
                </c:pt>
                <c:pt idx="4">
                  <c:v>5.5509660000000002E-2</c:v>
                </c:pt>
                <c:pt idx="5">
                  <c:v>4.3436197500000003E-2</c:v>
                </c:pt>
                <c:pt idx="6">
                  <c:v>1.7475810000000001E-2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79547904"/>
        <c:axId val="82029952"/>
      </c:barChart>
      <c:catAx>
        <c:axId val="79547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Literacy </a:t>
                </a:r>
                <a:r>
                  <a:rPr lang="en-US" dirty="0" smtClean="0"/>
                  <a:t>Components </a:t>
                </a:r>
                <a:r>
                  <a:rPr lang="en-US" dirty="0"/>
                  <a:t>Child Engagement Codes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aseline="0"/>
            </a:pPr>
            <a:endParaRPr lang="en-US"/>
          </a:p>
        </c:txPr>
        <c:crossAx val="82029952"/>
        <c:crosses val="autoZero"/>
        <c:auto val="1"/>
        <c:lblAlgn val="ctr"/>
        <c:lblOffset val="100"/>
        <c:noMultiLvlLbl val="0"/>
      </c:catAx>
      <c:valAx>
        <c:axId val="820299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 of Day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2000" baseline="0"/>
            </a:pPr>
            <a:endParaRPr lang="en-US"/>
          </a:p>
        </c:txPr>
        <c:crossAx val="79547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193177604746014"/>
          <c:y val="0.15875613747954201"/>
          <c:w val="0.734149054505006"/>
          <c:h val="6.8739770867430397E-2"/>
        </c:manualLayout>
      </c:layout>
      <c:overlay val="1"/>
      <c:spPr>
        <a:solidFill>
          <a:srgbClr val="FFFFFF"/>
        </a:solidFill>
        <a:ln w="12700">
          <a:solidFill>
            <a:srgbClr val="666699"/>
          </a:solidFill>
          <a:prstDash val="solid"/>
        </a:ln>
      </c:spPr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 b="1" baseline="0">
                <a:solidFill>
                  <a:schemeClr val="tx2"/>
                </a:solidFill>
              </a:defRPr>
            </a:pPr>
            <a:r>
              <a:rPr lang="en-US" sz="2200" b="1" baseline="0" dirty="0">
                <a:solidFill>
                  <a:schemeClr val="tx2"/>
                </a:solidFill>
              </a:rPr>
              <a:t>Teaching </a:t>
            </a:r>
            <a:r>
              <a:rPr lang="en-US" sz="2200" b="1" baseline="0" dirty="0" smtClean="0">
                <a:solidFill>
                  <a:schemeClr val="tx2"/>
                </a:solidFill>
              </a:rPr>
              <a:t>Approaches by </a:t>
            </a:r>
            <a:r>
              <a:rPr lang="en-US" sz="2200" b="1" baseline="0" dirty="0">
                <a:solidFill>
                  <a:schemeClr val="tx2"/>
                </a:solidFill>
              </a:rPr>
              <a:t>Grade </a:t>
            </a:r>
            <a:r>
              <a:rPr lang="en-US" sz="2200" b="1" baseline="0" dirty="0" smtClean="0">
                <a:solidFill>
                  <a:schemeClr val="tx2"/>
                </a:solidFill>
              </a:rPr>
              <a:t>Level</a:t>
            </a:r>
            <a:endParaRPr lang="en-US" sz="2200" b="1" baseline="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1536669582968801"/>
          <c:y val="2.82845206921569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882997958588"/>
          <c:y val="0.117625573592434"/>
          <c:w val="0.83085774278215196"/>
          <c:h val="0.73311524614471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Averages!$B$80</c:f>
              <c:strCache>
                <c:ptCount val="1"/>
                <c:pt idx="0">
                  <c:v>PreK</c:v>
                </c:pt>
              </c:strCache>
            </c:strRef>
          </c:tx>
          <c:spPr>
            <a:gradFill rotWithShape="0">
              <a:gsLst>
                <a:gs pos="0">
                  <a:srgbClr val="326DB3"/>
                </a:gs>
                <a:gs pos="20000">
                  <a:srgbClr val="346CB0"/>
                </a:gs>
                <a:gs pos="100000">
                  <a:srgbClr val="265186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Averages!$B$81:$B$83</c:f>
              <c:numCache>
                <c:formatCode>General</c:formatCode>
                <c:ptCount val="3"/>
                <c:pt idx="0">
                  <c:v>0.19524772500000001</c:v>
                </c:pt>
                <c:pt idx="1">
                  <c:v>0.15453638750000001</c:v>
                </c:pt>
                <c:pt idx="2">
                  <c:v>5.63753E-3</c:v>
                </c:pt>
              </c:numCache>
            </c:numRef>
          </c:val>
        </c:ser>
        <c:ser>
          <c:idx val="1"/>
          <c:order val="1"/>
          <c:tx>
            <c:strRef>
              <c:f>Averages!$C$80</c:f>
              <c:strCache>
                <c:ptCount val="1"/>
                <c:pt idx="0">
                  <c:v>Kindergarten</c:v>
                </c:pt>
              </c:strCache>
            </c:strRef>
          </c:tx>
          <c:spPr>
            <a:gradFill rotWithShape="0">
              <a:gsLst>
                <a:gs pos="0">
                  <a:srgbClr val="B73330"/>
                </a:gs>
                <a:gs pos="20000">
                  <a:srgbClr val="B33532"/>
                </a:gs>
                <a:gs pos="100000">
                  <a:srgbClr val="882624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Averages!$C$81:$C$83</c:f>
              <c:numCache>
                <c:formatCode>General</c:formatCode>
                <c:ptCount val="3"/>
                <c:pt idx="0">
                  <c:v>0.26201885250000001</c:v>
                </c:pt>
                <c:pt idx="1">
                  <c:v>0.10089904750000001</c:v>
                </c:pt>
                <c:pt idx="2">
                  <c:v>9.1548700000000007E-3</c:v>
                </c:pt>
              </c:numCache>
            </c:numRef>
          </c:val>
        </c:ser>
        <c:ser>
          <c:idx val="2"/>
          <c:order val="2"/>
          <c:tx>
            <c:strRef>
              <c:f>Averages!$D$80</c:f>
              <c:strCache>
                <c:ptCount val="1"/>
                <c:pt idx="0">
                  <c:v>1st</c:v>
                </c:pt>
              </c:strCache>
            </c:strRef>
          </c:tx>
          <c:spPr>
            <a:gradFill rotWithShape="0">
              <a:gsLst>
                <a:gs pos="0">
                  <a:srgbClr val="8AB03D"/>
                </a:gs>
                <a:gs pos="20000">
                  <a:srgbClr val="89AD3E"/>
                </a:gs>
                <a:gs pos="100000">
                  <a:srgbClr val="67832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Averages!$D$81:$D$83</c:f>
              <c:numCache>
                <c:formatCode>General</c:formatCode>
                <c:ptCount val="3"/>
                <c:pt idx="0">
                  <c:v>0.30308821000000002</c:v>
                </c:pt>
                <c:pt idx="1">
                  <c:v>5.9110919999999997E-2</c:v>
                </c:pt>
                <c:pt idx="2">
                  <c:v>2.5793449999999998E-3</c:v>
                </c:pt>
              </c:numCache>
            </c:numRef>
          </c:val>
        </c:ser>
        <c:ser>
          <c:idx val="3"/>
          <c:order val="3"/>
          <c:tx>
            <c:strRef>
              <c:f>Averages!$E$80</c:f>
              <c:strCache>
                <c:ptCount val="1"/>
                <c:pt idx="0">
                  <c:v>2nd</c:v>
                </c:pt>
              </c:strCache>
            </c:strRef>
          </c:tx>
          <c:spPr>
            <a:gradFill rotWithShape="0">
              <a:gsLst>
                <a:gs pos="0">
                  <a:srgbClr val="6D4C94"/>
                </a:gs>
                <a:gs pos="20000">
                  <a:srgbClr val="6C4D92"/>
                </a:gs>
                <a:gs pos="100000">
                  <a:srgbClr val="51396F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Averages!$E$81:$E$83</c:f>
              <c:numCache>
                <c:formatCode>General</c:formatCode>
                <c:ptCount val="3"/>
                <c:pt idx="0">
                  <c:v>0.23998804000000001</c:v>
                </c:pt>
                <c:pt idx="1">
                  <c:v>9.9285192499999994E-2</c:v>
                </c:pt>
                <c:pt idx="2">
                  <c:v>6.6696150000000003E-3</c:v>
                </c:pt>
              </c:numCache>
            </c:numRef>
          </c:val>
        </c:ser>
        <c:ser>
          <c:idx val="4"/>
          <c:order val="4"/>
          <c:tx>
            <c:strRef>
              <c:f>Averages!$F$80</c:f>
              <c:strCache>
                <c:ptCount val="1"/>
                <c:pt idx="0">
                  <c:v>3rd</c:v>
                </c:pt>
              </c:strCache>
            </c:strRef>
          </c:tx>
          <c:spPr>
            <a:gradFill rotWithShape="0">
              <a:gsLst>
                <a:gs pos="0">
                  <a:srgbClr val="2D9EBD"/>
                </a:gs>
                <a:gs pos="20000">
                  <a:srgbClr val="2F9CB9"/>
                </a:gs>
                <a:gs pos="100000">
                  <a:srgbClr val="22768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Averages!$F$81:$F$83</c:f>
              <c:numCache>
                <c:formatCode>General</c:formatCode>
                <c:ptCount val="3"/>
                <c:pt idx="0">
                  <c:v>0.23233181</c:v>
                </c:pt>
                <c:pt idx="1">
                  <c:v>9.0639302500000005E-2</c:v>
                </c:pt>
                <c:pt idx="2">
                  <c:v>6.8589124999999997E-3</c:v>
                </c:pt>
              </c:numCache>
            </c:numRef>
          </c:val>
        </c:ser>
        <c:ser>
          <c:idx val="5"/>
          <c:order val="5"/>
          <c:tx>
            <c:strRef>
              <c:f>Averages!$G$80</c:f>
              <c:strCache>
                <c:ptCount val="1"/>
                <c:pt idx="0">
                  <c:v>School</c:v>
                </c:pt>
              </c:strCache>
            </c:strRef>
          </c:tx>
          <c:spPr>
            <a:gradFill rotWithShape="0">
              <a:gsLst>
                <a:gs pos="0">
                  <a:srgbClr val="F07E20"/>
                </a:gs>
                <a:gs pos="20000">
                  <a:srgbClr val="EB7E24"/>
                </a:gs>
                <a:gs pos="100000">
                  <a:srgbClr val="B45F19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Averages!$A$81:$A$83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Averages!$G$81:$G$83</c:f>
              <c:numCache>
                <c:formatCode>General</c:formatCode>
                <c:ptCount val="3"/>
                <c:pt idx="0">
                  <c:v>0.26182790750000001</c:v>
                </c:pt>
                <c:pt idx="1">
                  <c:v>9.3611564999999994E-2</c:v>
                </c:pt>
                <c:pt idx="2">
                  <c:v>6.2826725000000002E-3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85275648"/>
        <c:axId val="82032256"/>
      </c:barChart>
      <c:catAx>
        <c:axId val="8527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Teaching Approaches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 baseline="0"/>
            </a:pPr>
            <a:endParaRPr lang="en-US"/>
          </a:p>
        </c:txPr>
        <c:crossAx val="82032256"/>
        <c:crosses val="autoZero"/>
        <c:auto val="1"/>
        <c:lblAlgn val="ctr"/>
        <c:lblOffset val="100"/>
        <c:noMultiLvlLbl val="0"/>
      </c:catAx>
      <c:valAx>
        <c:axId val="820322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 of Day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2000" baseline="0"/>
            </a:pPr>
            <a:endParaRPr lang="en-US"/>
          </a:p>
        </c:txPr>
        <c:crossAx val="852756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196514645902855"/>
          <c:y val="0.168030551009274"/>
          <c:w val="0.73081201334816503"/>
          <c:h val="6.8739770867430397E-2"/>
        </c:manualLayout>
      </c:layout>
      <c:overlay val="1"/>
      <c:spPr>
        <a:solidFill>
          <a:srgbClr val="FFFFFF"/>
        </a:solidFill>
        <a:ln w="12700">
          <a:solidFill>
            <a:srgbClr val="666699"/>
          </a:solidFill>
          <a:prstDash val="solid"/>
        </a:ln>
      </c:spPr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200" b="1" baseline="0">
                <a:solidFill>
                  <a:schemeClr val="tx2"/>
                </a:solidFill>
              </a:defRPr>
            </a:pPr>
            <a:r>
              <a:rPr lang="en-US" sz="2200" b="1" baseline="0" dirty="0" smtClean="0">
                <a:solidFill>
                  <a:schemeClr val="tx2"/>
                </a:solidFill>
              </a:rPr>
              <a:t>Kindergarten Teaching </a:t>
            </a:r>
            <a:r>
              <a:rPr lang="en-US" sz="2200" b="1" baseline="0" dirty="0">
                <a:solidFill>
                  <a:schemeClr val="tx2"/>
                </a:solidFill>
              </a:rPr>
              <a:t>Approaches by </a:t>
            </a:r>
            <a:r>
              <a:rPr lang="en-US" sz="2200" b="1" baseline="0" dirty="0" smtClean="0">
                <a:solidFill>
                  <a:schemeClr val="tx2"/>
                </a:solidFill>
              </a:rPr>
              <a:t>Content</a:t>
            </a:r>
            <a:endParaRPr lang="en-US" sz="2200" b="1" baseline="0" dirty="0">
              <a:solidFill>
                <a:schemeClr val="tx2"/>
              </a:solidFill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099387576552901"/>
          <c:y val="9.1825885322116302E-2"/>
          <c:w val="0.82419130941965602"/>
          <c:h val="0.72360068789109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Averages!$B$104</c:f>
              <c:strCache>
                <c:ptCount val="1"/>
                <c:pt idx="0">
                  <c:v>Math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Averages!$A$105:$A$107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Averages!$B$105:$B$107</c:f>
              <c:numCache>
                <c:formatCode>General</c:formatCode>
                <c:ptCount val="3"/>
                <c:pt idx="0">
                  <c:v>0.31270949749999999</c:v>
                </c:pt>
                <c:pt idx="1">
                  <c:v>0.16646930500000001</c:v>
                </c:pt>
                <c:pt idx="2">
                  <c:v>6.3583800000000003E-3</c:v>
                </c:pt>
              </c:numCache>
            </c:numRef>
          </c:val>
        </c:ser>
        <c:ser>
          <c:idx val="1"/>
          <c:order val="1"/>
          <c:tx>
            <c:strRef>
              <c:f>Averages!$C$104</c:f>
              <c:strCache>
                <c:ptCount val="1"/>
                <c:pt idx="0">
                  <c:v>Literacy</c:v>
                </c:pt>
              </c:strCache>
            </c:strRef>
          </c:tx>
          <c:spPr>
            <a:gradFill rotWithShape="0">
              <a:gsLst>
                <a:gs pos="0">
                  <a:srgbClr val="CE3B37"/>
                </a:gs>
                <a:gs pos="20000">
                  <a:srgbClr val="CB3D3A"/>
                </a:gs>
                <a:gs pos="100000">
                  <a:srgbClr val="9B2D2A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Averages!$A$105:$A$107</c:f>
              <c:strCache>
                <c:ptCount val="3"/>
                <c:pt idx="0">
                  <c:v>Didactic</c:v>
                </c:pt>
                <c:pt idx="1">
                  <c:v>Scaffolds</c:v>
                </c:pt>
                <c:pt idx="2">
                  <c:v>Reflection</c:v>
                </c:pt>
              </c:strCache>
            </c:strRef>
          </c:cat>
          <c:val>
            <c:numRef>
              <c:f>Averages!$C$105:$C$107</c:f>
              <c:numCache>
                <c:formatCode>General</c:formatCode>
                <c:ptCount val="3"/>
                <c:pt idx="0">
                  <c:v>0.20983073499999999</c:v>
                </c:pt>
                <c:pt idx="1">
                  <c:v>0.15085092999999999</c:v>
                </c:pt>
                <c:pt idx="2">
                  <c:v>1.5511199999999999E-2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77696"/>
        <c:axId val="86482944"/>
      </c:barChart>
      <c:catAx>
        <c:axId val="85277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Teaching Approaches</a:t>
                </a:r>
              </a:p>
            </c:rich>
          </c:tx>
          <c:layout>
            <c:manualLayout>
              <c:xMode val="edge"/>
              <c:yMode val="edge"/>
              <c:x val="0.412293146689997"/>
              <c:y val="0.9159165101252929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 baseline="0"/>
            </a:pPr>
            <a:endParaRPr lang="en-US"/>
          </a:p>
        </c:txPr>
        <c:crossAx val="86482944"/>
        <c:crosses val="autoZero"/>
        <c:auto val="1"/>
        <c:lblAlgn val="ctr"/>
        <c:lblOffset val="100"/>
        <c:noMultiLvlLbl val="0"/>
      </c:catAx>
      <c:valAx>
        <c:axId val="864829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 of Day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2000" baseline="0"/>
            </a:pPr>
            <a:endParaRPr lang="en-US"/>
          </a:p>
        </c:txPr>
        <c:crossAx val="85277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64849833147942"/>
          <c:y val="0.14184397163120599"/>
          <c:w val="0.26807563959955499"/>
          <c:h val="6.5466448445171896E-2"/>
        </c:manualLayout>
      </c:layout>
      <c:overlay val="1"/>
      <c:spPr>
        <a:solidFill>
          <a:srgbClr val="FFFFFF"/>
        </a:solidFill>
        <a:ln w="12700">
          <a:solidFill>
            <a:srgbClr val="666699"/>
          </a:solidFill>
          <a:prstDash val="solid"/>
        </a:ln>
      </c:spPr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numFmt formatCode="#,##0.00" sourceLinked="0"/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for graphs'!$A$85:$A$87</c:f>
              <c:strCache>
                <c:ptCount val="3"/>
                <c:pt idx="0">
                  <c:v>Emotional Support</c:v>
                </c:pt>
                <c:pt idx="1">
                  <c:v>Classroom Organization</c:v>
                </c:pt>
                <c:pt idx="2">
                  <c:v>Instructional Support</c:v>
                </c:pt>
              </c:strCache>
            </c:strRef>
          </c:cat>
          <c:val>
            <c:numRef>
              <c:f>'DATA for graphs'!$B$85:$B$87</c:f>
              <c:numCache>
                <c:formatCode>0.00</c:formatCode>
                <c:ptCount val="3"/>
                <c:pt idx="0">
                  <c:v>4.9301416748817779</c:v>
                </c:pt>
                <c:pt idx="1">
                  <c:v>4.9078287590663816</c:v>
                </c:pt>
                <c:pt idx="2">
                  <c:v>3.059151034151034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113330688"/>
        <c:axId val="112137280"/>
      </c:barChart>
      <c:catAx>
        <c:axId val="11333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2137280"/>
        <c:crosses val="autoZero"/>
        <c:auto val="1"/>
        <c:lblAlgn val="ctr"/>
        <c:lblOffset val="100"/>
        <c:noMultiLvlLbl val="0"/>
      </c:catAx>
      <c:valAx>
        <c:axId val="112137280"/>
        <c:scaling>
          <c:orientation val="minMax"/>
          <c:max val="7"/>
          <c:min val="1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333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54E6D-CB47-4B4B-807E-C0A8F6F29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6782E4-BC75-41AF-A2B9-2573510DC8BF}">
      <dgm:prSet phldrT="[Text]"/>
      <dgm:spPr/>
      <dgm:t>
        <a:bodyPr/>
        <a:lstStyle/>
        <a:p>
          <a:r>
            <a:rPr lang="en-US" dirty="0" smtClean="0"/>
            <a:t>Classroom Quality</a:t>
          </a:r>
          <a:endParaRPr lang="en-US" dirty="0"/>
        </a:p>
      </dgm:t>
    </dgm:pt>
    <dgm:pt modelId="{51B0C1FD-0CE0-46CB-AF4C-C15CECECC101}" type="parTrans" cxnId="{629001F8-A0EA-4514-8C2F-9ED3802D02BB}">
      <dgm:prSet/>
      <dgm:spPr/>
      <dgm:t>
        <a:bodyPr/>
        <a:lstStyle/>
        <a:p>
          <a:endParaRPr lang="en-US"/>
        </a:p>
      </dgm:t>
    </dgm:pt>
    <dgm:pt modelId="{C5EEE05D-BE6B-482E-BFDD-58C1E05DC7E6}" type="sibTrans" cxnId="{629001F8-A0EA-4514-8C2F-9ED3802D02BB}">
      <dgm:prSet/>
      <dgm:spPr/>
      <dgm:t>
        <a:bodyPr/>
        <a:lstStyle/>
        <a:p>
          <a:endParaRPr lang="en-US"/>
        </a:p>
      </dgm:t>
    </dgm:pt>
    <dgm:pt modelId="{E768D056-3581-437E-B33F-B9A2C1786DAF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Emotional Support</a:t>
          </a:r>
        </a:p>
        <a:p>
          <a:r>
            <a:rPr lang="en-US" sz="1400" dirty="0" smtClean="0"/>
            <a:t>Positive Climate</a:t>
          </a:r>
        </a:p>
        <a:p>
          <a:r>
            <a:rPr lang="en-US" sz="1400" dirty="0" smtClean="0"/>
            <a:t>Negative Climate</a:t>
          </a:r>
        </a:p>
        <a:p>
          <a:r>
            <a:rPr lang="en-US" sz="1400" dirty="0" smtClean="0"/>
            <a:t>Teacher Sensitivity</a:t>
          </a:r>
        </a:p>
        <a:p>
          <a:r>
            <a:rPr lang="en-US" sz="1400" dirty="0" smtClean="0"/>
            <a:t>Regard for Student Perspective</a:t>
          </a:r>
          <a:endParaRPr lang="en-US" sz="1400" dirty="0"/>
        </a:p>
      </dgm:t>
    </dgm:pt>
    <dgm:pt modelId="{32F8253F-E897-4419-86B0-C64CA96C091A}" type="parTrans" cxnId="{E7FBEA05-DCA3-4031-9E4A-113CDB417400}">
      <dgm:prSet/>
      <dgm:spPr/>
      <dgm:t>
        <a:bodyPr/>
        <a:lstStyle/>
        <a:p>
          <a:endParaRPr lang="en-US"/>
        </a:p>
      </dgm:t>
    </dgm:pt>
    <dgm:pt modelId="{89FEB953-BB1B-49B0-9A7D-61F69AEA6181}" type="sibTrans" cxnId="{E7FBEA05-DCA3-4031-9E4A-113CDB417400}">
      <dgm:prSet/>
      <dgm:spPr/>
      <dgm:t>
        <a:bodyPr/>
        <a:lstStyle/>
        <a:p>
          <a:endParaRPr lang="en-US"/>
        </a:p>
      </dgm:t>
    </dgm:pt>
    <dgm:pt modelId="{C21E2A4D-D85A-4DA9-BD47-1BAC1FAE136B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Classroom Organization</a:t>
          </a:r>
        </a:p>
        <a:p>
          <a:r>
            <a:rPr lang="en-US" sz="1400" dirty="0" smtClean="0"/>
            <a:t>Behavior Management</a:t>
          </a:r>
        </a:p>
        <a:p>
          <a:r>
            <a:rPr lang="en-US" sz="1400" dirty="0" smtClean="0"/>
            <a:t>Productivity</a:t>
          </a:r>
        </a:p>
        <a:p>
          <a:r>
            <a:rPr lang="en-US" sz="1400" dirty="0" smtClean="0"/>
            <a:t>Instructional Learning Formats</a:t>
          </a:r>
          <a:endParaRPr lang="en-US" sz="1400" dirty="0"/>
        </a:p>
      </dgm:t>
    </dgm:pt>
    <dgm:pt modelId="{21AC904C-68AD-4D36-9426-E87E9C19BFEB}" type="parTrans" cxnId="{B1D20804-2207-47BA-9D0A-7BF766F34A1D}">
      <dgm:prSet/>
      <dgm:spPr/>
      <dgm:t>
        <a:bodyPr/>
        <a:lstStyle/>
        <a:p>
          <a:endParaRPr lang="en-US"/>
        </a:p>
      </dgm:t>
    </dgm:pt>
    <dgm:pt modelId="{FA5928BC-FB6A-43C8-96ED-45580AC67BBA}" type="sibTrans" cxnId="{B1D20804-2207-47BA-9D0A-7BF766F34A1D}">
      <dgm:prSet/>
      <dgm:spPr/>
      <dgm:t>
        <a:bodyPr/>
        <a:lstStyle/>
        <a:p>
          <a:endParaRPr lang="en-US"/>
        </a:p>
      </dgm:t>
    </dgm:pt>
    <dgm:pt modelId="{541233E6-5E5A-48B2-B409-EAC8922D5C6D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Instructional Support</a:t>
          </a:r>
        </a:p>
        <a:p>
          <a:r>
            <a:rPr lang="en-US" sz="1400" dirty="0" smtClean="0"/>
            <a:t>Concept Development</a:t>
          </a:r>
        </a:p>
        <a:p>
          <a:r>
            <a:rPr lang="en-US" sz="1400" dirty="0" smtClean="0"/>
            <a:t>Quality of Feedback</a:t>
          </a:r>
        </a:p>
        <a:p>
          <a:r>
            <a:rPr lang="en-US" sz="1400" dirty="0" smtClean="0"/>
            <a:t>Language Modeling</a:t>
          </a:r>
          <a:endParaRPr lang="en-US" sz="1400" dirty="0"/>
        </a:p>
      </dgm:t>
    </dgm:pt>
    <dgm:pt modelId="{18E6443C-E61D-4DA1-A674-A1D1488568FE}" type="parTrans" cxnId="{61552CB1-4DF0-4011-A9C2-E4A6BDC86C77}">
      <dgm:prSet/>
      <dgm:spPr/>
      <dgm:t>
        <a:bodyPr/>
        <a:lstStyle/>
        <a:p>
          <a:endParaRPr lang="en-US"/>
        </a:p>
      </dgm:t>
    </dgm:pt>
    <dgm:pt modelId="{709CCE57-2299-4FDD-8BE6-1DB001B78371}" type="sibTrans" cxnId="{61552CB1-4DF0-4011-A9C2-E4A6BDC86C77}">
      <dgm:prSet/>
      <dgm:spPr/>
      <dgm:t>
        <a:bodyPr/>
        <a:lstStyle/>
        <a:p>
          <a:endParaRPr lang="en-US"/>
        </a:p>
      </dgm:t>
    </dgm:pt>
    <dgm:pt modelId="{920AEE9B-E7F2-4C92-ACF2-992B631848F2}" type="pres">
      <dgm:prSet presAssocID="{18854E6D-CB47-4B4B-807E-C0A8F6F29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B3000D-4195-44A6-84F2-08ED08A4E618}" type="pres">
      <dgm:prSet presAssocID="{716782E4-BC75-41AF-A2B9-2573510DC8BF}" presName="hierRoot1" presStyleCnt="0"/>
      <dgm:spPr/>
    </dgm:pt>
    <dgm:pt modelId="{67F2B144-F43B-4C92-A804-30D07CCD9F53}" type="pres">
      <dgm:prSet presAssocID="{716782E4-BC75-41AF-A2B9-2573510DC8BF}" presName="composite" presStyleCnt="0"/>
      <dgm:spPr/>
    </dgm:pt>
    <dgm:pt modelId="{724B0C63-8C2D-46CF-A375-178AEF28522F}" type="pres">
      <dgm:prSet presAssocID="{716782E4-BC75-41AF-A2B9-2573510DC8BF}" presName="background" presStyleLbl="node0" presStyleIdx="0" presStyleCnt="1"/>
      <dgm:spPr/>
    </dgm:pt>
    <dgm:pt modelId="{61422F0A-FC82-4FCD-B53D-9C08CCA10885}" type="pres">
      <dgm:prSet presAssocID="{716782E4-BC75-41AF-A2B9-2573510DC8B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45B03-B453-45B6-B8BE-A2558F6DB63D}" type="pres">
      <dgm:prSet presAssocID="{716782E4-BC75-41AF-A2B9-2573510DC8BF}" presName="hierChild2" presStyleCnt="0"/>
      <dgm:spPr/>
    </dgm:pt>
    <dgm:pt modelId="{EBBC6F04-71E9-4761-BCD4-C49868C72E6B}" type="pres">
      <dgm:prSet presAssocID="{32F8253F-E897-4419-86B0-C64CA96C091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AF4F5B5-5694-4E0F-98E0-A05F6B08137E}" type="pres">
      <dgm:prSet presAssocID="{E768D056-3581-437E-B33F-B9A2C1786DAF}" presName="hierRoot2" presStyleCnt="0"/>
      <dgm:spPr/>
    </dgm:pt>
    <dgm:pt modelId="{1ABE26B4-1E72-4C0F-9B99-1F851B8838E2}" type="pres">
      <dgm:prSet presAssocID="{E768D056-3581-437E-B33F-B9A2C1786DAF}" presName="composite2" presStyleCnt="0"/>
      <dgm:spPr/>
    </dgm:pt>
    <dgm:pt modelId="{3DE1BB69-9874-4F1C-A79B-533D53B036A4}" type="pres">
      <dgm:prSet presAssocID="{E768D056-3581-437E-B33F-B9A2C1786DAF}" presName="background2" presStyleLbl="node2" presStyleIdx="0" presStyleCnt="3"/>
      <dgm:spPr/>
    </dgm:pt>
    <dgm:pt modelId="{66A0D104-1A52-4376-9E32-D3A77B8D9B72}" type="pres">
      <dgm:prSet presAssocID="{E768D056-3581-437E-B33F-B9A2C1786DAF}" presName="text2" presStyleLbl="fgAcc2" presStyleIdx="0" presStyleCnt="3" custScaleY="113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DDBDE6-1460-4FC5-B436-8F75513D88D9}" type="pres">
      <dgm:prSet presAssocID="{E768D056-3581-437E-B33F-B9A2C1786DAF}" presName="hierChild3" presStyleCnt="0"/>
      <dgm:spPr/>
    </dgm:pt>
    <dgm:pt modelId="{8B2225C4-A432-4A36-B371-6DEEEE603F95}" type="pres">
      <dgm:prSet presAssocID="{21AC904C-68AD-4D36-9426-E87E9C19BFE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6F840E91-E8C0-4E11-A173-D1B5A9CB5CCA}" type="pres">
      <dgm:prSet presAssocID="{C21E2A4D-D85A-4DA9-BD47-1BAC1FAE136B}" presName="hierRoot2" presStyleCnt="0"/>
      <dgm:spPr/>
    </dgm:pt>
    <dgm:pt modelId="{413D60FD-51B1-4BEC-A9EE-EFCB8687C574}" type="pres">
      <dgm:prSet presAssocID="{C21E2A4D-D85A-4DA9-BD47-1BAC1FAE136B}" presName="composite2" presStyleCnt="0"/>
      <dgm:spPr/>
    </dgm:pt>
    <dgm:pt modelId="{193DFEB7-5EC4-4F2D-B1C3-EB2125442053}" type="pres">
      <dgm:prSet presAssocID="{C21E2A4D-D85A-4DA9-BD47-1BAC1FAE136B}" presName="background2" presStyleLbl="node2" presStyleIdx="1" presStyleCnt="3"/>
      <dgm:spPr/>
    </dgm:pt>
    <dgm:pt modelId="{9F3A07B0-5530-4FE5-8B60-FEC2C38ED180}" type="pres">
      <dgm:prSet presAssocID="{C21E2A4D-D85A-4DA9-BD47-1BAC1FAE136B}" presName="text2" presStyleLbl="fgAcc2" presStyleIdx="1" presStyleCnt="3" custScaleY="1169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16C82-794C-40B2-A542-1CAFA2C01DB7}" type="pres">
      <dgm:prSet presAssocID="{C21E2A4D-D85A-4DA9-BD47-1BAC1FAE136B}" presName="hierChild3" presStyleCnt="0"/>
      <dgm:spPr/>
    </dgm:pt>
    <dgm:pt modelId="{3CBD38FF-901E-4C7E-9CDA-C26A6F39B85A}" type="pres">
      <dgm:prSet presAssocID="{18E6443C-E61D-4DA1-A674-A1D1488568FE}" presName="Name10" presStyleLbl="parChTrans1D2" presStyleIdx="2" presStyleCnt="3"/>
      <dgm:spPr/>
      <dgm:t>
        <a:bodyPr/>
        <a:lstStyle/>
        <a:p>
          <a:endParaRPr lang="en-US"/>
        </a:p>
      </dgm:t>
    </dgm:pt>
    <dgm:pt modelId="{AF94259F-034E-4D6E-ACD0-117CAC9FABB7}" type="pres">
      <dgm:prSet presAssocID="{541233E6-5E5A-48B2-B409-EAC8922D5C6D}" presName="hierRoot2" presStyleCnt="0"/>
      <dgm:spPr/>
    </dgm:pt>
    <dgm:pt modelId="{A38045D0-52C6-4479-B523-85678C570916}" type="pres">
      <dgm:prSet presAssocID="{541233E6-5E5A-48B2-B409-EAC8922D5C6D}" presName="composite2" presStyleCnt="0"/>
      <dgm:spPr/>
    </dgm:pt>
    <dgm:pt modelId="{1104AF6E-44AD-4DC1-ABD1-86A5591E23A8}" type="pres">
      <dgm:prSet presAssocID="{541233E6-5E5A-48B2-B409-EAC8922D5C6D}" presName="background2" presStyleLbl="node2" presStyleIdx="2" presStyleCnt="3"/>
      <dgm:spPr/>
    </dgm:pt>
    <dgm:pt modelId="{42382EA8-B0F3-4FE8-AC6F-199368B1B301}" type="pres">
      <dgm:prSet presAssocID="{541233E6-5E5A-48B2-B409-EAC8922D5C6D}" presName="text2" presStyleLbl="fgAcc2" presStyleIdx="2" presStyleCnt="3" custScaleY="109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FDE978-575D-440B-93D4-64B92F889558}" type="pres">
      <dgm:prSet presAssocID="{541233E6-5E5A-48B2-B409-EAC8922D5C6D}" presName="hierChild3" presStyleCnt="0"/>
      <dgm:spPr/>
    </dgm:pt>
  </dgm:ptLst>
  <dgm:cxnLst>
    <dgm:cxn modelId="{4D4B1364-1D26-4008-A79F-39989030C002}" type="presOf" srcId="{C21E2A4D-D85A-4DA9-BD47-1BAC1FAE136B}" destId="{9F3A07B0-5530-4FE5-8B60-FEC2C38ED180}" srcOrd="0" destOrd="0" presId="urn:microsoft.com/office/officeart/2005/8/layout/hierarchy1"/>
    <dgm:cxn modelId="{6CA919FA-3DB0-404A-B8D5-12210BDD69D4}" type="presOf" srcId="{18854E6D-CB47-4B4B-807E-C0A8F6F29452}" destId="{920AEE9B-E7F2-4C92-ACF2-992B631848F2}" srcOrd="0" destOrd="0" presId="urn:microsoft.com/office/officeart/2005/8/layout/hierarchy1"/>
    <dgm:cxn modelId="{B1D20804-2207-47BA-9D0A-7BF766F34A1D}" srcId="{716782E4-BC75-41AF-A2B9-2573510DC8BF}" destId="{C21E2A4D-D85A-4DA9-BD47-1BAC1FAE136B}" srcOrd="1" destOrd="0" parTransId="{21AC904C-68AD-4D36-9426-E87E9C19BFEB}" sibTransId="{FA5928BC-FB6A-43C8-96ED-45580AC67BBA}"/>
    <dgm:cxn modelId="{7DFEA7CC-FB11-48EE-B245-A0399ACD335C}" type="presOf" srcId="{21AC904C-68AD-4D36-9426-E87E9C19BFEB}" destId="{8B2225C4-A432-4A36-B371-6DEEEE603F95}" srcOrd="0" destOrd="0" presId="urn:microsoft.com/office/officeart/2005/8/layout/hierarchy1"/>
    <dgm:cxn modelId="{74F01C2C-FC6F-4AA9-83B2-539537B31B21}" type="presOf" srcId="{32F8253F-E897-4419-86B0-C64CA96C091A}" destId="{EBBC6F04-71E9-4761-BCD4-C49868C72E6B}" srcOrd="0" destOrd="0" presId="urn:microsoft.com/office/officeart/2005/8/layout/hierarchy1"/>
    <dgm:cxn modelId="{F855A28C-E2C0-4422-B1AA-14DACB512B27}" type="presOf" srcId="{18E6443C-E61D-4DA1-A674-A1D1488568FE}" destId="{3CBD38FF-901E-4C7E-9CDA-C26A6F39B85A}" srcOrd="0" destOrd="0" presId="urn:microsoft.com/office/officeart/2005/8/layout/hierarchy1"/>
    <dgm:cxn modelId="{B138ED8C-7610-4027-810D-37F936F2E540}" type="presOf" srcId="{541233E6-5E5A-48B2-B409-EAC8922D5C6D}" destId="{42382EA8-B0F3-4FE8-AC6F-199368B1B301}" srcOrd="0" destOrd="0" presId="urn:microsoft.com/office/officeart/2005/8/layout/hierarchy1"/>
    <dgm:cxn modelId="{CD9C4030-45E6-42F0-AF1F-CC1AD7D8B4B9}" type="presOf" srcId="{716782E4-BC75-41AF-A2B9-2573510DC8BF}" destId="{61422F0A-FC82-4FCD-B53D-9C08CCA10885}" srcOrd="0" destOrd="0" presId="urn:microsoft.com/office/officeart/2005/8/layout/hierarchy1"/>
    <dgm:cxn modelId="{E7FBEA05-DCA3-4031-9E4A-113CDB417400}" srcId="{716782E4-BC75-41AF-A2B9-2573510DC8BF}" destId="{E768D056-3581-437E-B33F-B9A2C1786DAF}" srcOrd="0" destOrd="0" parTransId="{32F8253F-E897-4419-86B0-C64CA96C091A}" sibTransId="{89FEB953-BB1B-49B0-9A7D-61F69AEA6181}"/>
    <dgm:cxn modelId="{391ED7C4-032C-4BF6-8B26-880E7015E648}" type="presOf" srcId="{E768D056-3581-437E-B33F-B9A2C1786DAF}" destId="{66A0D104-1A52-4376-9E32-D3A77B8D9B72}" srcOrd="0" destOrd="0" presId="urn:microsoft.com/office/officeart/2005/8/layout/hierarchy1"/>
    <dgm:cxn modelId="{629001F8-A0EA-4514-8C2F-9ED3802D02BB}" srcId="{18854E6D-CB47-4B4B-807E-C0A8F6F29452}" destId="{716782E4-BC75-41AF-A2B9-2573510DC8BF}" srcOrd="0" destOrd="0" parTransId="{51B0C1FD-0CE0-46CB-AF4C-C15CECECC101}" sibTransId="{C5EEE05D-BE6B-482E-BFDD-58C1E05DC7E6}"/>
    <dgm:cxn modelId="{61552CB1-4DF0-4011-A9C2-E4A6BDC86C77}" srcId="{716782E4-BC75-41AF-A2B9-2573510DC8BF}" destId="{541233E6-5E5A-48B2-B409-EAC8922D5C6D}" srcOrd="2" destOrd="0" parTransId="{18E6443C-E61D-4DA1-A674-A1D1488568FE}" sibTransId="{709CCE57-2299-4FDD-8BE6-1DB001B78371}"/>
    <dgm:cxn modelId="{B223FC28-32EA-45EC-9044-37C126D43BA9}" type="presParOf" srcId="{920AEE9B-E7F2-4C92-ACF2-992B631848F2}" destId="{FBB3000D-4195-44A6-84F2-08ED08A4E618}" srcOrd="0" destOrd="0" presId="urn:microsoft.com/office/officeart/2005/8/layout/hierarchy1"/>
    <dgm:cxn modelId="{DB411476-920D-46FB-935D-F20E31B868AF}" type="presParOf" srcId="{FBB3000D-4195-44A6-84F2-08ED08A4E618}" destId="{67F2B144-F43B-4C92-A804-30D07CCD9F53}" srcOrd="0" destOrd="0" presId="urn:microsoft.com/office/officeart/2005/8/layout/hierarchy1"/>
    <dgm:cxn modelId="{0610F496-E605-472C-9D35-2641CEBEAE19}" type="presParOf" srcId="{67F2B144-F43B-4C92-A804-30D07CCD9F53}" destId="{724B0C63-8C2D-46CF-A375-178AEF28522F}" srcOrd="0" destOrd="0" presId="urn:microsoft.com/office/officeart/2005/8/layout/hierarchy1"/>
    <dgm:cxn modelId="{C39ADE45-48C2-4384-BA6D-46B08DB74881}" type="presParOf" srcId="{67F2B144-F43B-4C92-A804-30D07CCD9F53}" destId="{61422F0A-FC82-4FCD-B53D-9C08CCA10885}" srcOrd="1" destOrd="0" presId="urn:microsoft.com/office/officeart/2005/8/layout/hierarchy1"/>
    <dgm:cxn modelId="{9A83E6EF-C423-4B96-B224-56B3CC949261}" type="presParOf" srcId="{FBB3000D-4195-44A6-84F2-08ED08A4E618}" destId="{42945B03-B453-45B6-B8BE-A2558F6DB63D}" srcOrd="1" destOrd="0" presId="urn:microsoft.com/office/officeart/2005/8/layout/hierarchy1"/>
    <dgm:cxn modelId="{25C0C0A1-48EA-4916-BEE8-0279E1BD1A3D}" type="presParOf" srcId="{42945B03-B453-45B6-B8BE-A2558F6DB63D}" destId="{EBBC6F04-71E9-4761-BCD4-C49868C72E6B}" srcOrd="0" destOrd="0" presId="urn:microsoft.com/office/officeart/2005/8/layout/hierarchy1"/>
    <dgm:cxn modelId="{DD9E9C51-61CA-4F46-82B6-76A4ECD6B3AD}" type="presParOf" srcId="{42945B03-B453-45B6-B8BE-A2558F6DB63D}" destId="{FAF4F5B5-5694-4E0F-98E0-A05F6B08137E}" srcOrd="1" destOrd="0" presId="urn:microsoft.com/office/officeart/2005/8/layout/hierarchy1"/>
    <dgm:cxn modelId="{3CF967ED-B6C6-4350-8FDD-90EF8E22F6B8}" type="presParOf" srcId="{FAF4F5B5-5694-4E0F-98E0-A05F6B08137E}" destId="{1ABE26B4-1E72-4C0F-9B99-1F851B8838E2}" srcOrd="0" destOrd="0" presId="urn:microsoft.com/office/officeart/2005/8/layout/hierarchy1"/>
    <dgm:cxn modelId="{9B9E8BCB-8A6F-4D33-84FA-2D15B13CD854}" type="presParOf" srcId="{1ABE26B4-1E72-4C0F-9B99-1F851B8838E2}" destId="{3DE1BB69-9874-4F1C-A79B-533D53B036A4}" srcOrd="0" destOrd="0" presId="urn:microsoft.com/office/officeart/2005/8/layout/hierarchy1"/>
    <dgm:cxn modelId="{352BECBE-2B42-4514-A013-E8685AD92AA8}" type="presParOf" srcId="{1ABE26B4-1E72-4C0F-9B99-1F851B8838E2}" destId="{66A0D104-1A52-4376-9E32-D3A77B8D9B72}" srcOrd="1" destOrd="0" presId="urn:microsoft.com/office/officeart/2005/8/layout/hierarchy1"/>
    <dgm:cxn modelId="{DF6CBA14-D41A-4884-AA64-F60162AFF5DE}" type="presParOf" srcId="{FAF4F5B5-5694-4E0F-98E0-A05F6B08137E}" destId="{DFDDBDE6-1460-4FC5-B436-8F75513D88D9}" srcOrd="1" destOrd="0" presId="urn:microsoft.com/office/officeart/2005/8/layout/hierarchy1"/>
    <dgm:cxn modelId="{2B4EDCFA-5537-43C1-B06E-88A5D549FAF1}" type="presParOf" srcId="{42945B03-B453-45B6-B8BE-A2558F6DB63D}" destId="{8B2225C4-A432-4A36-B371-6DEEEE603F95}" srcOrd="2" destOrd="0" presId="urn:microsoft.com/office/officeart/2005/8/layout/hierarchy1"/>
    <dgm:cxn modelId="{F147D3E8-3375-403A-8282-D5365BA6647C}" type="presParOf" srcId="{42945B03-B453-45B6-B8BE-A2558F6DB63D}" destId="{6F840E91-E8C0-4E11-A173-D1B5A9CB5CCA}" srcOrd="3" destOrd="0" presId="urn:microsoft.com/office/officeart/2005/8/layout/hierarchy1"/>
    <dgm:cxn modelId="{E7A36A90-B74C-4DE2-8F91-BE39887BE7B1}" type="presParOf" srcId="{6F840E91-E8C0-4E11-A173-D1B5A9CB5CCA}" destId="{413D60FD-51B1-4BEC-A9EE-EFCB8687C574}" srcOrd="0" destOrd="0" presId="urn:microsoft.com/office/officeart/2005/8/layout/hierarchy1"/>
    <dgm:cxn modelId="{7CB3B713-AF4F-410C-AFDB-A9E279C8AABB}" type="presParOf" srcId="{413D60FD-51B1-4BEC-A9EE-EFCB8687C574}" destId="{193DFEB7-5EC4-4F2D-B1C3-EB2125442053}" srcOrd="0" destOrd="0" presId="urn:microsoft.com/office/officeart/2005/8/layout/hierarchy1"/>
    <dgm:cxn modelId="{59EB2F3F-A9DF-404D-AF13-A398692107CB}" type="presParOf" srcId="{413D60FD-51B1-4BEC-A9EE-EFCB8687C574}" destId="{9F3A07B0-5530-4FE5-8B60-FEC2C38ED180}" srcOrd="1" destOrd="0" presId="urn:microsoft.com/office/officeart/2005/8/layout/hierarchy1"/>
    <dgm:cxn modelId="{1BDD8157-B945-4DF8-AE73-3EA95F8B5F22}" type="presParOf" srcId="{6F840E91-E8C0-4E11-A173-D1B5A9CB5CCA}" destId="{38B16C82-794C-40B2-A542-1CAFA2C01DB7}" srcOrd="1" destOrd="0" presId="urn:microsoft.com/office/officeart/2005/8/layout/hierarchy1"/>
    <dgm:cxn modelId="{E23244B7-7F05-4087-8993-4A0D8BB1C25E}" type="presParOf" srcId="{42945B03-B453-45B6-B8BE-A2558F6DB63D}" destId="{3CBD38FF-901E-4C7E-9CDA-C26A6F39B85A}" srcOrd="4" destOrd="0" presId="urn:microsoft.com/office/officeart/2005/8/layout/hierarchy1"/>
    <dgm:cxn modelId="{12D2D1E5-44C6-446F-BFB0-B14A56B57047}" type="presParOf" srcId="{42945B03-B453-45B6-B8BE-A2558F6DB63D}" destId="{AF94259F-034E-4D6E-ACD0-117CAC9FABB7}" srcOrd="5" destOrd="0" presId="urn:microsoft.com/office/officeart/2005/8/layout/hierarchy1"/>
    <dgm:cxn modelId="{DCB90CEC-DDFE-47BE-86CF-BFC088ED0295}" type="presParOf" srcId="{AF94259F-034E-4D6E-ACD0-117CAC9FABB7}" destId="{A38045D0-52C6-4479-B523-85678C570916}" srcOrd="0" destOrd="0" presId="urn:microsoft.com/office/officeart/2005/8/layout/hierarchy1"/>
    <dgm:cxn modelId="{AD76128A-ADD2-4B13-B152-23C363FA9036}" type="presParOf" srcId="{A38045D0-52C6-4479-B523-85678C570916}" destId="{1104AF6E-44AD-4DC1-ABD1-86A5591E23A8}" srcOrd="0" destOrd="0" presId="urn:microsoft.com/office/officeart/2005/8/layout/hierarchy1"/>
    <dgm:cxn modelId="{7871881B-871D-488B-B17F-7EAD4E804535}" type="presParOf" srcId="{A38045D0-52C6-4479-B523-85678C570916}" destId="{42382EA8-B0F3-4FE8-AC6F-199368B1B301}" srcOrd="1" destOrd="0" presId="urn:microsoft.com/office/officeart/2005/8/layout/hierarchy1"/>
    <dgm:cxn modelId="{570D268F-A3C3-4544-95F4-F318D1E1945E}" type="presParOf" srcId="{AF94259F-034E-4D6E-ACD0-117CAC9FABB7}" destId="{D3FDE978-575D-440B-93D4-64B92F8895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DEE50-605F-4818-9CBD-54A438254CDD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9EC98-B1DB-42FF-A0A6-7D54FD9B20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2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12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96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48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76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0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48" y="4494795"/>
            <a:ext cx="5486400" cy="4114800"/>
          </a:xfrm>
        </p:spPr>
        <p:txBody>
          <a:bodyPr/>
          <a:lstStyle/>
          <a:p>
            <a:endParaRPr lang="en-US" sz="1600" dirty="0"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01FFE-707C-4DC0-AEC2-4D9B7633B2E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9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8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89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77786A-85D9-4D40-AC9E-E592957D68FA}" type="slidenum">
              <a:rPr lang="ja-JP" altLang="en-US" smtClean="0">
                <a:solidFill>
                  <a:prstClr val="black"/>
                </a:solidFill>
                <a:cs typeface="ＭＳ Ｐゴシック"/>
              </a:rPr>
              <a:pPr/>
              <a:t>10</a:t>
            </a:fld>
            <a:endParaRPr lang="en-US" altLang="ja-JP" smtClean="0">
              <a:solidFill>
                <a:prstClr val="black"/>
              </a:solidFill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1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94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C98-B1DB-42FF-A0A6-7D54FD9B209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6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B16A-7E43-47F0-AD70-E456D2E3AB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55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A5A-B648-4F07-9D7A-A683F4E76A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E0F5-76A2-4DDE-AAB4-509286DD12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44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E0A-B167-4F34-98CD-3D161F5553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2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0F7A-2757-4F01-94E1-03CE7A6D7C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9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3FC-6F48-45EA-9BAD-8CEF909F24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9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96D3-40BE-4689-8E99-B86EF573D5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44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8082-C819-4A28-A813-5BFAADF9DC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8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AE7C-E245-4D9F-8A36-F15477EC2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43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A6FB-C03D-4D88-88E6-861A45DDD7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6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1529-B3F7-43F3-AE77-B0EDA8DC3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9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2CB1CD-21D3-4097-A3B6-3F49A4431C68}" type="datetimeFigureOut">
              <a:rPr lang="en-US" smtClean="0"/>
              <a:pPr/>
              <a:t>11/10/2011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1BBA50-F5A6-401B-A6EA-479B2ECFB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279F-7C72-43C5-9229-EC9BC25C9C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FirstSchool Academy. 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1D2C-E221-4236-82A7-1321D2315C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7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haron.ritchie@unc.ed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2994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 </a:t>
            </a:r>
            <a:r>
              <a:rPr lang="en-US" sz="6000" dirty="0" err="1" smtClean="0">
                <a:latin typeface="Candara" pitchFamily="34" charset="0"/>
              </a:rPr>
              <a:t>FirstSchool</a:t>
            </a:r>
            <a:r>
              <a:rPr lang="en-US" dirty="0" smtClean="0">
                <a:latin typeface="Candara" pitchFamily="34" charset="0"/>
              </a:rPr>
              <a:t>: </a:t>
            </a:r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Improving the PreK-3</a:t>
            </a:r>
            <a:r>
              <a:rPr lang="en-US" b="1" baseline="30000" dirty="0" smtClean="0">
                <a:solidFill>
                  <a:srgbClr val="1F497D"/>
                </a:solidFill>
                <a:latin typeface="Candara" pitchFamily="34" charset="0"/>
              </a:rPr>
              <a:t>rd</a:t>
            </a:r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 Grade </a:t>
            </a:r>
            <a:r>
              <a:rPr lang="en-US" b="1" dirty="0">
                <a:solidFill>
                  <a:srgbClr val="1F497D"/>
                </a:solidFill>
                <a:latin typeface="Candara" pitchFamily="34" charset="0"/>
              </a:rPr>
              <a:t>School Experience </a:t>
            </a:r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of </a:t>
            </a:r>
            <a:r>
              <a:rPr lang="en-US" b="1" dirty="0">
                <a:solidFill>
                  <a:srgbClr val="1F497D"/>
                </a:solidFill>
                <a:latin typeface="Candara" pitchFamily="34" charset="0"/>
              </a:rPr>
              <a:t>African-American, Latino, </a:t>
            </a:r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and Low </a:t>
            </a:r>
            <a:r>
              <a:rPr lang="en-US" b="1" dirty="0">
                <a:solidFill>
                  <a:srgbClr val="1F497D"/>
                </a:solidFill>
                <a:latin typeface="Candara" pitchFamily="34" charset="0"/>
              </a:rPr>
              <a:t>Income </a:t>
            </a:r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Children</a:t>
            </a:r>
            <a:endParaRPr lang="en-US" b="1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00800" cy="1752600"/>
          </a:xfrm>
        </p:spPr>
        <p:txBody>
          <a:bodyPr/>
          <a:lstStyle/>
          <a:p>
            <a:endParaRPr lang="en-US" dirty="0" smtClean="0">
              <a:latin typeface="Candara" pitchFamily="34" charset="0"/>
            </a:endParaRPr>
          </a:p>
          <a:p>
            <a:r>
              <a:rPr lang="en-US" dirty="0"/>
              <a:t>Looking Back and Looking Ahead: Developing Strong Kindergartens within the PreK-3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smtClean="0"/>
              <a:t>Continuum</a:t>
            </a:r>
          </a:p>
          <a:p>
            <a:r>
              <a:rPr lang="en-US" dirty="0" smtClean="0">
                <a:latin typeface="Candara" pitchFamily="34" charset="0"/>
              </a:rPr>
              <a:t>New Jersey – October 28. 2011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37835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Dr. Sharon Ritchie</a:t>
            </a:r>
          </a:p>
        </p:txBody>
      </p:sp>
    </p:spTree>
    <p:extLst>
      <p:ext uri="{BB962C8B-B14F-4D97-AF65-F5344CB8AC3E}">
        <p14:creationId xmlns:p14="http://schemas.microsoft.com/office/powerpoint/2010/main" val="33660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793294"/>
              </p:ext>
            </p:extLst>
          </p:nvPr>
        </p:nvGraphicFramePr>
        <p:xfrm>
          <a:off x="381000" y="1981200"/>
          <a:ext cx="8534400" cy="440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78187"/>
            <a:ext cx="9115097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3600" dirty="0" smtClean="0">
                <a:solidFill>
                  <a:srgbClr val="04617B"/>
                </a:solidFill>
                <a:cs typeface="Tahoma" pitchFamily="34" charset="0"/>
              </a:rPr>
              <a:t>Student Inattention in Activity Settings: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400" dirty="0" smtClean="0">
                <a:solidFill>
                  <a:srgbClr val="04617B"/>
                </a:solidFill>
                <a:cs typeface="Tahoma" pitchFamily="34" charset="0"/>
              </a:rPr>
              <a:t>What activity settings support optimal learning?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3600" dirty="0" smtClean="0">
                <a:solidFill>
                  <a:srgbClr val="04617B"/>
                </a:solidFill>
                <a:cs typeface="Tahoma" pitchFamily="34" charset="0"/>
              </a:rPr>
              <a:t> </a:t>
            </a:r>
            <a:endParaRPr lang="en-US" sz="3600" dirty="0">
              <a:solidFill>
                <a:srgbClr val="04617B"/>
              </a:solidFill>
              <a:cs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FirstSchool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DBD2-8F3E-4097-803A-2081C6406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93738"/>
              </p:ext>
            </p:extLst>
          </p:nvPr>
        </p:nvGraphicFramePr>
        <p:xfrm>
          <a:off x="228600" y="510442"/>
          <a:ext cx="8686800" cy="583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48149"/>
              </p:ext>
            </p:extLst>
          </p:nvPr>
        </p:nvGraphicFramePr>
        <p:xfrm>
          <a:off x="228600" y="510442"/>
          <a:ext cx="8686800" cy="583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2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4046"/>
              </p:ext>
            </p:extLst>
          </p:nvPr>
        </p:nvGraphicFramePr>
        <p:xfrm>
          <a:off x="228600" y="533400"/>
          <a:ext cx="8686800" cy="583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93883"/>
              </p:ext>
            </p:extLst>
          </p:nvPr>
        </p:nvGraphicFramePr>
        <p:xfrm>
          <a:off x="228600" y="510442"/>
          <a:ext cx="8686800" cy="583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3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Instrument designed to measure the overall quality of interactions between students and teachers</a:t>
            </a:r>
          </a:p>
          <a:p>
            <a:r>
              <a:rPr lang="en-US" dirty="0" smtClean="0"/>
              <a:t>Based upon extensive research and review of educational literature</a:t>
            </a:r>
          </a:p>
          <a:p>
            <a:r>
              <a:rPr lang="en-US" dirty="0" smtClean="0"/>
              <a:t>Uses a 7-point scale to indicate the presence of key indicators and attributes</a:t>
            </a:r>
          </a:p>
          <a:p>
            <a:pPr lvl="3">
              <a:buFont typeface="Courier New" pitchFamily="49" charset="0"/>
              <a:buChar char="o"/>
            </a:pPr>
            <a:r>
              <a:rPr lang="en-US" sz="2400" dirty="0" smtClean="0"/>
              <a:t>1-2 = low</a:t>
            </a:r>
          </a:p>
          <a:p>
            <a:pPr lvl="3">
              <a:buFont typeface="Courier New" pitchFamily="49" charset="0"/>
              <a:buChar char="o"/>
            </a:pPr>
            <a:r>
              <a:rPr lang="en-US" sz="2400" dirty="0" smtClean="0"/>
              <a:t>3-5 = mid</a:t>
            </a:r>
          </a:p>
          <a:p>
            <a:pPr lvl="3">
              <a:buFont typeface="Courier New" pitchFamily="49" charset="0"/>
              <a:buChar char="o"/>
            </a:pPr>
            <a:r>
              <a:rPr lang="en-US" sz="2400" dirty="0" smtClean="0"/>
              <a:t>6-7 = high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1900" dirty="0" smtClean="0"/>
              <a:t>                                                     (</a:t>
            </a:r>
            <a:r>
              <a:rPr lang="en-US" sz="1900" dirty="0" err="1" smtClean="0"/>
              <a:t>Pianta</a:t>
            </a:r>
            <a:r>
              <a:rPr lang="en-US" sz="1900" dirty="0"/>
              <a:t>, R. C., La </a:t>
            </a:r>
            <a:r>
              <a:rPr lang="en-US" sz="1900" dirty="0" err="1"/>
              <a:t>Paro</a:t>
            </a:r>
            <a:r>
              <a:rPr lang="en-US" sz="1900" dirty="0"/>
              <a:t>, K. M., &amp; Hamre, B</a:t>
            </a:r>
            <a:r>
              <a:rPr lang="en-US" sz="1900" dirty="0" smtClean="0"/>
              <a:t>., 2008) 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2"/>
                </a:solidFill>
              </a:rPr>
              <a:t>Cl</a:t>
            </a:r>
            <a:r>
              <a:rPr lang="en-US" sz="3800" dirty="0" smtClean="0"/>
              <a:t>assroom </a:t>
            </a:r>
            <a:r>
              <a:rPr lang="en-US" sz="3800" dirty="0" smtClean="0">
                <a:solidFill>
                  <a:schemeClr val="tx2"/>
                </a:solidFill>
              </a:rPr>
              <a:t>A</a:t>
            </a:r>
            <a:r>
              <a:rPr lang="en-US" sz="3800" dirty="0" smtClean="0"/>
              <a:t>ssessment </a:t>
            </a:r>
            <a:r>
              <a:rPr lang="en-US" sz="3800" dirty="0" smtClean="0">
                <a:solidFill>
                  <a:schemeClr val="tx2"/>
                </a:solidFill>
              </a:rPr>
              <a:t>S</a:t>
            </a:r>
            <a:r>
              <a:rPr lang="en-US" sz="3800" dirty="0" smtClean="0"/>
              <a:t>coring </a:t>
            </a:r>
            <a:r>
              <a:rPr lang="en-US" sz="3800" dirty="0" smtClean="0">
                <a:solidFill>
                  <a:schemeClr val="tx2"/>
                </a:solidFill>
              </a:rPr>
              <a:t>S</a:t>
            </a:r>
            <a:r>
              <a:rPr lang="en-US" sz="3800" dirty="0" smtClean="0"/>
              <a:t>ystem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4764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968002"/>
              </p:ext>
            </p:extLst>
          </p:nvPr>
        </p:nvGraphicFramePr>
        <p:xfrm>
          <a:off x="762000" y="2286000"/>
          <a:ext cx="7594600" cy="387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10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CLASS: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Cl</a:t>
            </a:r>
            <a:r>
              <a:rPr lang="en-US" dirty="0" smtClean="0"/>
              <a:t>assroom </a:t>
            </a: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/>
              <a:t>ssessment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/>
              <a:t>coring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/>
              <a:t>ystem </a:t>
            </a:r>
          </a:p>
        </p:txBody>
      </p:sp>
    </p:spTree>
    <p:extLst>
      <p:ext uri="{BB962C8B-B14F-4D97-AF65-F5344CB8AC3E}">
        <p14:creationId xmlns:p14="http://schemas.microsoft.com/office/powerpoint/2010/main" val="19812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following slides are examples of data we use with </a:t>
            </a:r>
            <a:r>
              <a:rPr lang="en-US" dirty="0" err="1" smtClean="0"/>
              <a:t>PreK</a:t>
            </a:r>
            <a:r>
              <a:rPr lang="en-US" dirty="0" smtClean="0"/>
              <a:t>-Third Grade leadership and teachers.</a:t>
            </a:r>
          </a:p>
          <a:p>
            <a:r>
              <a:rPr lang="en-US" dirty="0" smtClean="0"/>
              <a:t>Each school, grade level and individual teacher receives this type of data to help them inquire into their practices</a:t>
            </a:r>
          </a:p>
          <a:p>
            <a:r>
              <a:rPr lang="en-US" dirty="0" smtClean="0"/>
              <a:t>This data is particular to the contexts in which it is gathered and is not meant to be construed as representative</a:t>
            </a:r>
          </a:p>
          <a:p>
            <a:r>
              <a:rPr lang="en-US" dirty="0" smtClean="0"/>
              <a:t>We talk to teachers about this data in terms of practices that support AALLI children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the Data Slides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56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Averages: Across </a:t>
            </a:r>
            <a:r>
              <a:rPr lang="en-US" dirty="0" err="1" smtClean="0"/>
              <a:t>PreK</a:t>
            </a:r>
            <a:r>
              <a:rPr lang="en-US" dirty="0" smtClean="0"/>
              <a:t>-Third Grade </a:t>
            </a:r>
            <a:r>
              <a:rPr lang="en-US" dirty="0" err="1" smtClean="0"/>
              <a:t>FirstSchool</a:t>
            </a:r>
            <a:r>
              <a:rPr lang="en-US" dirty="0" smtClean="0"/>
              <a:t> Classrooms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467004"/>
              </p:ext>
            </p:extLst>
          </p:nvPr>
        </p:nvGraphicFramePr>
        <p:xfrm>
          <a:off x="685800" y="2286000"/>
          <a:ext cx="7772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74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CLASS Emotional Support by Grade </a:t>
            </a:r>
            <a:r>
              <a:rPr lang="en-US" sz="3600" dirty="0"/>
              <a:t>Level:</a:t>
            </a:r>
            <a:br>
              <a:rPr lang="en-US" sz="3600" dirty="0"/>
            </a:br>
            <a:r>
              <a:rPr lang="en-US" sz="3600" dirty="0"/>
              <a:t>Across </a:t>
            </a:r>
            <a:r>
              <a:rPr lang="en-US" sz="3600" dirty="0" err="1"/>
              <a:t>PreK</a:t>
            </a:r>
            <a:r>
              <a:rPr lang="en-US" sz="3600" dirty="0"/>
              <a:t>-Third Grade </a:t>
            </a:r>
            <a:r>
              <a:rPr lang="en-US" sz="3600" dirty="0" err="1"/>
              <a:t>FirstSchool</a:t>
            </a:r>
            <a:r>
              <a:rPr lang="en-US" sz="3600" dirty="0"/>
              <a:t> Classrooms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324399"/>
              </p:ext>
            </p:extLst>
          </p:nvPr>
        </p:nvGraphicFramePr>
        <p:xfrm>
          <a:off x="871538" y="2286000"/>
          <a:ext cx="740886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Foundation for Child Development</a:t>
            </a:r>
          </a:p>
          <a:p>
            <a:pPr marL="0" indent="0">
              <a:buNone/>
            </a:pPr>
            <a:r>
              <a:rPr lang="en-US" sz="3200" b="1" dirty="0" smtClean="0"/>
              <a:t>W.K. Kellogg Foundation</a:t>
            </a:r>
          </a:p>
          <a:p>
            <a:pPr marL="0" indent="0">
              <a:buNone/>
            </a:pPr>
            <a:r>
              <a:rPr lang="en-US" sz="3200" b="1" dirty="0" smtClean="0"/>
              <a:t>NAESP Task Force for Early Learning</a:t>
            </a:r>
          </a:p>
          <a:p>
            <a:pPr marL="0" indent="0">
              <a:buNone/>
            </a:pPr>
            <a:r>
              <a:rPr lang="en-US" sz="3200" b="1" dirty="0" smtClean="0"/>
              <a:t>New Jersey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b="1" dirty="0"/>
              <a:t>National PreK-3</a:t>
            </a:r>
            <a:r>
              <a:rPr lang="en-US" sz="3200" b="1" baseline="30000" dirty="0"/>
              <a:t>rd</a:t>
            </a:r>
            <a:r>
              <a:rPr lang="en-US" sz="3200" b="1" dirty="0"/>
              <a:t> Grade Work Group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Confluence of Work: </a:t>
            </a:r>
            <a:br>
              <a:rPr lang="en-US" dirty="0" smtClean="0"/>
            </a:br>
            <a:r>
              <a:rPr lang="en-US" dirty="0" smtClean="0"/>
              <a:t>PreK-3 is Growing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89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 Classroom Organization by Grade </a:t>
            </a:r>
            <a:r>
              <a:rPr lang="en-US" sz="2800" dirty="0"/>
              <a:t>Level:</a:t>
            </a:r>
            <a:br>
              <a:rPr lang="en-US" sz="2800" dirty="0"/>
            </a:br>
            <a:r>
              <a:rPr lang="en-US" sz="2800" dirty="0"/>
              <a:t>Across </a:t>
            </a:r>
            <a:r>
              <a:rPr lang="en-US" sz="2800" dirty="0" err="1"/>
              <a:t>PreK</a:t>
            </a:r>
            <a:r>
              <a:rPr lang="en-US" sz="2800" dirty="0"/>
              <a:t>-Third Grade </a:t>
            </a:r>
            <a:r>
              <a:rPr lang="en-US" sz="2800" dirty="0" err="1"/>
              <a:t>FirstSchool</a:t>
            </a:r>
            <a:r>
              <a:rPr lang="en-US" sz="2800" dirty="0"/>
              <a:t> Classrooms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934445"/>
              </p:ext>
            </p:extLst>
          </p:nvPr>
        </p:nvGraphicFramePr>
        <p:xfrm>
          <a:off x="871538" y="2286000"/>
          <a:ext cx="740886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CLASS Instructional Support by Grade Level:</a:t>
            </a:r>
            <a:br>
              <a:rPr lang="en-US" sz="2900" dirty="0" smtClean="0"/>
            </a:br>
            <a:r>
              <a:rPr lang="en-US" sz="3200" dirty="0"/>
              <a:t>Across </a:t>
            </a:r>
            <a:r>
              <a:rPr lang="en-US" sz="3200" dirty="0" err="1"/>
              <a:t>PreK</a:t>
            </a:r>
            <a:r>
              <a:rPr lang="en-US" sz="3200" dirty="0"/>
              <a:t>-Third Grade </a:t>
            </a:r>
            <a:r>
              <a:rPr lang="en-US" sz="3200" dirty="0" err="1"/>
              <a:t>FirstSchool</a:t>
            </a:r>
            <a:r>
              <a:rPr lang="en-US" sz="3200" dirty="0"/>
              <a:t> Classrooms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951546"/>
              </p:ext>
            </p:extLst>
          </p:nvPr>
        </p:nvGraphicFramePr>
        <p:xfrm>
          <a:off x="685800" y="22860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Dimension </a:t>
            </a:r>
            <a:r>
              <a:rPr lang="en-US" dirty="0"/>
              <a:t>Averages:</a:t>
            </a:r>
            <a:br>
              <a:rPr lang="en-US" dirty="0"/>
            </a:br>
            <a:r>
              <a:rPr lang="en-US" sz="3600" dirty="0"/>
              <a:t>Across </a:t>
            </a:r>
            <a:r>
              <a:rPr lang="en-US" sz="3600" dirty="0" err="1"/>
              <a:t>PreK</a:t>
            </a:r>
            <a:r>
              <a:rPr lang="en-US" sz="3600" dirty="0"/>
              <a:t>-Third Grade </a:t>
            </a:r>
            <a:r>
              <a:rPr lang="en-US" sz="3600" dirty="0" err="1" smtClean="0"/>
              <a:t>FirstSchool</a:t>
            </a:r>
            <a:r>
              <a:rPr lang="en-US" sz="3600" dirty="0" smtClean="0"/>
              <a:t> Classr0oms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2722"/>
              </p:ext>
            </p:extLst>
          </p:nvPr>
        </p:nvGraphicFramePr>
        <p:xfrm>
          <a:off x="871538" y="2133600"/>
          <a:ext cx="740886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2590800"/>
            <a:ext cx="4173201" cy="40837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latin typeface="Candara" pitchFamily="34" charset="0"/>
              </a:rPr>
              <a:t>Thank you!</a:t>
            </a:r>
            <a:endParaRPr lang="en-US" sz="72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33450"/>
          </a:xfrm>
        </p:spPr>
        <p:txBody>
          <a:bodyPr/>
          <a:lstStyle/>
          <a:p>
            <a:r>
              <a:rPr lang="en-US" sz="4400" dirty="0" smtClean="0"/>
              <a:t>Contact Information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  <a:ea typeface="ＭＳ Ｐゴシック" pitchFamily="34" charset="-128"/>
              </a:rPr>
              <a:t>Dr. Sharon Ritchie</a:t>
            </a:r>
            <a:endParaRPr lang="en-US" sz="3200" dirty="0">
              <a:solidFill>
                <a:schemeClr val="tx2"/>
              </a:solidFill>
              <a:ea typeface="ＭＳ Ｐゴシック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sz="2800" dirty="0">
                <a:solidFill>
                  <a:schemeClr val="tx2"/>
                </a:solidFill>
                <a:ea typeface="ＭＳ Ｐゴシック" pitchFamily="34" charset="-128"/>
              </a:rPr>
              <a:t>FPG Child Development Institute</a:t>
            </a:r>
          </a:p>
          <a:p>
            <a:pPr>
              <a:buFont typeface="Monotype Sorts" pitchFamily="2" charset="2"/>
              <a:buNone/>
            </a:pPr>
            <a:r>
              <a:rPr lang="en-US" sz="2800" dirty="0">
                <a:solidFill>
                  <a:schemeClr val="tx2"/>
                </a:solidFill>
                <a:ea typeface="ＭＳ Ｐゴシック" pitchFamily="34" charset="-128"/>
              </a:rPr>
              <a:t>University of North Carolina at Chapel Hill</a:t>
            </a:r>
          </a:p>
          <a:p>
            <a:pPr>
              <a:buFont typeface="Monotype Sorts" pitchFamily="2" charset="2"/>
              <a:buNone/>
            </a:pPr>
            <a:endParaRPr lang="en-US" sz="28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ＭＳ Ｐゴシック" pitchFamily="34" charset="-128"/>
                <a:hlinkClick r:id="rId2"/>
              </a:rPr>
              <a:t>sharon.ritchie@unc.edu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ＭＳ Ｐゴシック" pitchFamily="34" charset="-128"/>
              </a:rPr>
              <a:t> 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a typeface="ＭＳ Ｐゴシック" pitchFamily="34" charset="-128"/>
            </a:endParaRPr>
          </a:p>
          <a:p>
            <a:pPr>
              <a:buFont typeface="Monotype Sorts" pitchFamily="2" charset="2"/>
              <a:buNone/>
            </a:pPr>
            <a:endParaRPr lang="en-US" sz="2800" dirty="0">
              <a:solidFill>
                <a:schemeClr val="tx2"/>
              </a:solidFill>
              <a:ea typeface="ＭＳ Ｐゴシック" pitchFamily="34" charset="-128"/>
            </a:endParaRPr>
          </a:p>
          <a:p>
            <a:pPr>
              <a:buFont typeface="Monotype Sorts" pitchFamily="2" charset="2"/>
              <a:buNone/>
            </a:pPr>
            <a:r>
              <a:rPr 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www.firstschool.us </a:t>
            </a:r>
            <a:endParaRPr lang="en-US" sz="28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FirstSchool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61AD7-0D17-481B-A6B5-8B66169A474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895600" y="2133600"/>
            <a:ext cx="5943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FirstSchool 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is supported by:</a:t>
            </a:r>
          </a:p>
          <a:p>
            <a:pPr marL="273050" indent="9525">
              <a:buNone/>
            </a:pP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 grant from the W.K. Kellogg Foundation</a:t>
            </a: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The University of North Carolina at Chapel Hill </a:t>
            </a: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P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rivate donors </a:t>
            </a:r>
            <a:endParaRPr lang="en-US" sz="28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4008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FirstSchool.2011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74229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FirstSchool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DBD2-8F3E-4097-803A-2081C6406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2362200" cy="35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7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3547DA2-7977-4767-9EA8-8CD3D26A07A1}" type="slidenum">
              <a:rPr lang="ja-JP" altLang="en-US" sz="1400" smtClean="0">
                <a:ea typeface="ＭＳ Ｐゴシック" pitchFamily="34" charset="-128"/>
              </a:rPr>
              <a:pPr eaLnBrk="1" hangingPunct="1"/>
              <a:t>26</a:t>
            </a:fld>
            <a:endParaRPr lang="en-US" altLang="ja-JP" sz="1400" smtClean="0">
              <a:ea typeface="ＭＳ Ｐゴシック" pitchFamily="34" charset="-128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905000" y="1905000"/>
            <a:ext cx="4876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ja-JP" dirty="0" err="1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  <a:t>FirstSchool</a:t>
            </a:r>
            <a:r>
              <a:rPr lang="en-US" altLang="ja-JP" dirty="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  <a:t/>
            </a:r>
            <a:br>
              <a:rPr lang="en-US" altLang="ja-JP" dirty="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</a:br>
            <a:r>
              <a:rPr lang="en-US" altLang="ja-JP" dirty="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  <a:t>is a project of the</a:t>
            </a:r>
            <a:br>
              <a:rPr lang="en-US" altLang="ja-JP" dirty="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</a:br>
            <a:r>
              <a:rPr lang="en-US" altLang="ja-JP" dirty="0">
                <a:solidFill>
                  <a:schemeClr val="tx2"/>
                </a:solidFill>
                <a:latin typeface="Georgia" pitchFamily="18" charset="0"/>
                <a:ea typeface="ＭＳ Ｐゴシック" pitchFamily="34" charset="-128"/>
              </a:rPr>
              <a:t>FPG Child Development Institute. FPG research and outreach have shaped how the nation cares for and educates young children.</a:t>
            </a:r>
            <a:r>
              <a:rPr lang="en-US" altLang="ja-JP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endParaRPr lang="en-US" altLang="ja-JP" sz="4400" u="sng" dirty="0">
              <a:solidFill>
                <a:srgbClr val="0024ED"/>
              </a:solidFill>
              <a:ea typeface="ＭＳ Ｐゴシック" pitchFamily="34" charset="-128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828800" y="4191000"/>
            <a:ext cx="441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ja-JP" sz="3600" b="1">
                <a:solidFill>
                  <a:schemeClr val="hlink"/>
                </a:solidFill>
                <a:ea typeface="ＭＳ Ｐゴシック" pitchFamily="34" charset="-128"/>
              </a:rPr>
              <a:t>www.fpg.unc.edu</a:t>
            </a:r>
            <a:endParaRPr lang="en-US" altLang="ja-JP" sz="1600" u="sng">
              <a:solidFill>
                <a:schemeClr val="hlink"/>
              </a:solidFill>
              <a:ea typeface="ＭＳ Ｐゴシック" pitchFamily="34" charset="-128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0" name="Picture 7" descr="UNCFPGwhi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5600"/>
            <a:ext cx="68865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75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 Same Side Corner Rectangle 28"/>
          <p:cNvSpPr/>
          <p:nvPr/>
        </p:nvSpPr>
        <p:spPr>
          <a:xfrm>
            <a:off x="2801105" y="4492138"/>
            <a:ext cx="1423231" cy="1902983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94683" y="76200"/>
            <a:ext cx="8292117" cy="2133600"/>
          </a:xfrm>
          <a:prstGeom prst="triangle">
            <a:avLst>
              <a:gd name="adj" fmla="val 5023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254788" y="2236044"/>
            <a:ext cx="8584412" cy="235280"/>
          </a:xfrm>
          <a:prstGeom prst="trapezoid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6376" y="829510"/>
            <a:ext cx="3684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F497D"/>
                </a:solidFill>
                <a:latin typeface="Candara" pitchFamily="34" charset="0"/>
              </a:rPr>
              <a:t>First</a:t>
            </a:r>
            <a:r>
              <a:rPr lang="en-US" sz="4400" dirty="0" smtClean="0">
                <a:solidFill>
                  <a:srgbClr val="1F497D"/>
                </a:solidFill>
                <a:latin typeface="Candara" pitchFamily="34" charset="0"/>
              </a:rPr>
              <a:t>School </a:t>
            </a:r>
          </a:p>
          <a:p>
            <a:pPr algn="ctr"/>
            <a:r>
              <a:rPr lang="en-US" sz="4400" dirty="0" smtClean="0">
                <a:solidFill>
                  <a:srgbClr val="1F497D"/>
                </a:solidFill>
                <a:latin typeface="Candara" pitchFamily="34" charset="0"/>
              </a:rPr>
              <a:t>Cornerstones</a:t>
            </a:r>
            <a:endParaRPr lang="en-US" sz="4400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>
            <a:off x="5057776" y="4489771"/>
            <a:ext cx="1423231" cy="1902983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4683" y="6408373"/>
            <a:ext cx="847064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376" y="2484024"/>
            <a:ext cx="1627025" cy="2466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Round Same Side Corner Rectangle 26"/>
          <p:cNvSpPr/>
          <p:nvPr/>
        </p:nvSpPr>
        <p:spPr>
          <a:xfrm>
            <a:off x="7233412" y="4484847"/>
            <a:ext cx="1423231" cy="1902983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Round Same Side Corner Rectangle 30"/>
          <p:cNvSpPr/>
          <p:nvPr/>
        </p:nvSpPr>
        <p:spPr>
          <a:xfrm>
            <a:off x="613383" y="4484846"/>
            <a:ext cx="1423231" cy="1902983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6099870"/>
            <a:ext cx="8839199" cy="453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6169223"/>
            <a:ext cx="8839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/>
                </a:solidFill>
                <a:latin typeface="Candara" pitchFamily="34" charset="0"/>
              </a:rPr>
              <a:t>Improving the School Experience for African-American</a:t>
            </a:r>
            <a:r>
              <a:rPr lang="en-US" sz="1400" b="1" dirty="0">
                <a:solidFill>
                  <a:srgbClr val="1F497D"/>
                </a:solidFill>
                <a:latin typeface="Candara" pitchFamily="34" charset="0"/>
              </a:rPr>
              <a:t>, Latino, Low Income </a:t>
            </a:r>
            <a:r>
              <a:rPr lang="en-US" sz="1400" b="1" dirty="0" smtClean="0">
                <a:solidFill>
                  <a:srgbClr val="1F497D"/>
                </a:solidFill>
                <a:latin typeface="Candara" pitchFamily="34" charset="0"/>
              </a:rPr>
              <a:t>Children and their Families</a:t>
            </a:r>
            <a:endParaRPr lang="en-US" sz="1400" b="1" dirty="0">
              <a:solidFill>
                <a:srgbClr val="1F497D"/>
              </a:solidFill>
              <a:latin typeface="Candar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170" y="2479061"/>
            <a:ext cx="1652774" cy="2283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3" y="2511982"/>
            <a:ext cx="1561840" cy="2339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700" y="2427704"/>
            <a:ext cx="1730100" cy="2523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TextBox 23"/>
          <p:cNvSpPr txBox="1"/>
          <p:nvPr/>
        </p:nvSpPr>
        <p:spPr>
          <a:xfrm>
            <a:off x="2826505" y="5092700"/>
            <a:ext cx="1397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Examining Relevant Data</a:t>
            </a:r>
            <a:endParaRPr lang="en-US" b="1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8064" y="4965952"/>
            <a:ext cx="147392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1F497D"/>
                </a:solidFill>
                <a:latin typeface="Candara" pitchFamily="34" charset="0"/>
              </a:rPr>
              <a:t>Reciprocal Home-School Partnerships</a:t>
            </a:r>
            <a:endParaRPr lang="en-US" sz="1700" b="1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57776" y="5105652"/>
            <a:ext cx="147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Responsive Leadership</a:t>
            </a:r>
            <a:endParaRPr lang="en-US" b="1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383" y="5170269"/>
            <a:ext cx="1418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  <a:latin typeface="Candara" pitchFamily="34" charset="0"/>
              </a:rPr>
              <a:t>Teaching for Learning</a:t>
            </a:r>
          </a:p>
        </p:txBody>
      </p:sp>
    </p:spTree>
    <p:extLst>
      <p:ext uri="{BB962C8B-B14F-4D97-AF65-F5344CB8AC3E}">
        <p14:creationId xmlns:p14="http://schemas.microsoft.com/office/powerpoint/2010/main" val="7911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828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Improve the school experiences of AALLI children</a:t>
            </a:r>
            <a:endParaRPr lang="en-US" sz="48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Focus on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research based practice that supports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the success of AALLI children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data as a source for inquiry into inequity</a:t>
            </a: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the role of Kindergarten in getting AALLI children off to a positive start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( AALLI-African American, Latino and low income)</a:t>
            </a:r>
            <a:endParaRPr lang="en-US" sz="16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FirstSchool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61AD7-0D17-481B-A6B5-8B66169A47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848600" cy="3611563"/>
          </a:xfrm>
        </p:spPr>
        <p:txBody>
          <a:bodyPr>
            <a:normAutofit/>
          </a:bodyPr>
          <a:lstStyle/>
          <a:p>
            <a:r>
              <a:rPr lang="en-US" dirty="0"/>
              <a:t>Oral language development and vocabulary development</a:t>
            </a:r>
          </a:p>
          <a:p>
            <a:r>
              <a:rPr lang="en-US" dirty="0" smtClean="0"/>
              <a:t>Self-regulation  and autonomy</a:t>
            </a:r>
          </a:p>
          <a:p>
            <a:r>
              <a:rPr lang="en-US" dirty="0" err="1" smtClean="0"/>
              <a:t>Scaffolded</a:t>
            </a:r>
            <a:r>
              <a:rPr lang="en-US" dirty="0" smtClean="0"/>
              <a:t> </a:t>
            </a:r>
            <a:r>
              <a:rPr lang="en-US" dirty="0"/>
              <a:t>instruction and reflection</a:t>
            </a:r>
          </a:p>
          <a:p>
            <a:r>
              <a:rPr lang="en-US" dirty="0"/>
              <a:t>Ability to collaborate and work with peers</a:t>
            </a:r>
          </a:p>
          <a:p>
            <a:r>
              <a:rPr lang="en-US" dirty="0" smtClean="0"/>
              <a:t>Curriculum </a:t>
            </a:r>
            <a:r>
              <a:rPr lang="en-US" dirty="0"/>
              <a:t>integration and connection to real world</a:t>
            </a:r>
          </a:p>
          <a:p>
            <a:r>
              <a:rPr lang="en-US" dirty="0" smtClean="0"/>
              <a:t>Positive relationships with the adults in the classroom</a:t>
            </a:r>
          </a:p>
          <a:p>
            <a:r>
              <a:rPr lang="en-US" dirty="0" smtClean="0"/>
              <a:t>Culturally responsive practices</a:t>
            </a:r>
          </a:p>
          <a:p>
            <a:r>
              <a:rPr lang="en-US" dirty="0" smtClean="0"/>
              <a:t>Positive racial and ethnic identity development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142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based practice</a:t>
            </a:r>
            <a:br>
              <a:rPr lang="en-US" sz="3600" dirty="0" smtClean="0"/>
            </a:br>
            <a:r>
              <a:rPr lang="en-US" sz="3600" dirty="0" smtClean="0"/>
              <a:t>that supports AALLI children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63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890933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Candara" pitchFamily="34" charset="0"/>
              </a:rPr>
              <a:t>Minute-by-minute experience of children in PreK – 3</a:t>
            </a:r>
            <a:r>
              <a:rPr lang="en-US" sz="3600" baseline="30000" dirty="0" smtClean="0">
                <a:latin typeface="Candara" pitchFamily="34" charset="0"/>
              </a:rPr>
              <a:t>rd</a:t>
            </a:r>
            <a:r>
              <a:rPr lang="en-US" sz="3600" dirty="0" smtClean="0">
                <a:latin typeface="Candara" pitchFamily="34" charset="0"/>
              </a:rPr>
              <a:t> grade classrooms</a:t>
            </a:r>
          </a:p>
          <a:p>
            <a:pPr lvl="1"/>
            <a:r>
              <a:rPr lang="en-US" sz="3600" dirty="0" smtClean="0">
                <a:latin typeface="Candara" pitchFamily="34" charset="0"/>
              </a:rPr>
              <a:t>Activity Setting</a:t>
            </a:r>
          </a:p>
          <a:p>
            <a:pPr lvl="1"/>
            <a:r>
              <a:rPr lang="en-US" sz="3600" dirty="0" smtClean="0">
                <a:latin typeface="Candara" pitchFamily="34" charset="0"/>
              </a:rPr>
              <a:t>Child Engagement</a:t>
            </a:r>
          </a:p>
          <a:p>
            <a:pPr lvl="1"/>
            <a:r>
              <a:rPr lang="en-US" sz="3600" dirty="0" smtClean="0">
                <a:latin typeface="Candara" pitchFamily="34" charset="0"/>
              </a:rPr>
              <a:t>Teaching Approaches</a:t>
            </a:r>
          </a:p>
          <a:p>
            <a:pPr lvl="1"/>
            <a:r>
              <a:rPr lang="en-US" sz="3600" dirty="0" smtClean="0">
                <a:latin typeface="Candara" pitchFamily="34" charset="0"/>
              </a:rPr>
              <a:t>Child Behavior</a:t>
            </a:r>
          </a:p>
          <a:p>
            <a:pPr marL="301943" lvl="1" indent="0">
              <a:buNone/>
            </a:pPr>
            <a:r>
              <a:rPr lang="en-US" sz="3600" dirty="0">
                <a:latin typeface="Candara" pitchFamily="34" charset="0"/>
              </a:rPr>
              <a:t> 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1800" dirty="0" smtClean="0">
                <a:latin typeface="Candara" pitchFamily="34" charset="0"/>
              </a:rPr>
              <a:t> (</a:t>
            </a:r>
            <a:r>
              <a:rPr lang="en-US" sz="1800" dirty="0" smtClean="0"/>
              <a:t>Ritchie</a:t>
            </a:r>
            <a:r>
              <a:rPr lang="en-US" sz="1800" dirty="0"/>
              <a:t>, S., Weiser, B., Kraft-Sayre, M., Mason, E</a:t>
            </a:r>
            <a:r>
              <a:rPr lang="en-US" sz="1800" dirty="0" smtClean="0"/>
              <a:t>., Crawford</a:t>
            </a:r>
            <a:r>
              <a:rPr lang="en-US" sz="1800" dirty="0"/>
              <a:t>, G., &amp; </a:t>
            </a:r>
            <a:r>
              <a:rPr lang="en-US" sz="1800" dirty="0" err="1"/>
              <a:t>Howes</a:t>
            </a:r>
            <a:r>
              <a:rPr lang="en-US" sz="1800" dirty="0"/>
              <a:t>, C</a:t>
            </a:r>
            <a:r>
              <a:rPr lang="en-US" sz="1800" dirty="0" smtClean="0"/>
              <a:t>., 2010)</a:t>
            </a:r>
            <a:endParaRPr lang="en-US" sz="1800" dirty="0" smtClean="0">
              <a:latin typeface="Candara" pitchFamily="34" charset="0"/>
            </a:endParaRPr>
          </a:p>
          <a:p>
            <a:pPr marL="301943" lvl="1" indent="0">
              <a:buNone/>
            </a:pPr>
            <a:endParaRPr lang="en-US" sz="1800" dirty="0" smtClean="0">
              <a:latin typeface="Candara" pitchFamily="34" charset="0"/>
            </a:endParaRPr>
          </a:p>
          <a:p>
            <a:pPr lvl="1"/>
            <a:endParaRPr lang="en-US" sz="3600" dirty="0" smtClean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andara" pitchFamily="34" charset="0"/>
              </a:rPr>
              <a:t>FirstSchool</a:t>
            </a:r>
            <a:r>
              <a:rPr lang="en-US" dirty="0" smtClean="0">
                <a:latin typeface="Candara" pitchFamily="34" charset="0"/>
              </a:rPr>
              <a:t> Snapshot:</a:t>
            </a:r>
            <a:br>
              <a:rPr lang="en-US" dirty="0" smtClean="0">
                <a:latin typeface="Candara" pitchFamily="34" charset="0"/>
              </a:rPr>
            </a:br>
            <a:r>
              <a:rPr lang="en-US" dirty="0" smtClean="0">
                <a:latin typeface="Candara" pitchFamily="34" charset="0"/>
              </a:rPr>
              <a:t>Classroom Observation Measure</a:t>
            </a:r>
            <a:endParaRPr lang="en-US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following slides are examples of data we use with </a:t>
            </a:r>
            <a:r>
              <a:rPr lang="en-US" dirty="0" err="1" smtClean="0"/>
              <a:t>PreK</a:t>
            </a:r>
            <a:r>
              <a:rPr lang="en-US" dirty="0" smtClean="0"/>
              <a:t>-Third Grade leadership and teachers.</a:t>
            </a:r>
          </a:p>
          <a:p>
            <a:r>
              <a:rPr lang="en-US" dirty="0" smtClean="0"/>
              <a:t>Each school, grade level and individual teacher receives this type of data to help them inquire into their practices.</a:t>
            </a:r>
          </a:p>
          <a:p>
            <a:r>
              <a:rPr lang="en-US" dirty="0" smtClean="0"/>
              <a:t>This data is particular to the contexts in which it is gathered and is not meant to be construed as representative.</a:t>
            </a:r>
          </a:p>
          <a:p>
            <a:r>
              <a:rPr lang="en-US" dirty="0" smtClean="0"/>
              <a:t>We talk to teachers about this data in terms of practices that support AALLI children.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the Data Slides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7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49530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Minutes spent in activity settings by grade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129608"/>
              </p:ext>
            </p:extLst>
          </p:nvPr>
        </p:nvGraphicFramePr>
        <p:xfrm>
          <a:off x="5562600" y="457200"/>
          <a:ext cx="3886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65429759"/>
              </p:ext>
            </p:extLst>
          </p:nvPr>
        </p:nvGraphicFramePr>
        <p:xfrm>
          <a:off x="4038600" y="3657600"/>
          <a:ext cx="3886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501869"/>
              </p:ext>
            </p:extLst>
          </p:nvPr>
        </p:nvGraphicFramePr>
        <p:xfrm>
          <a:off x="-28575" y="1676400"/>
          <a:ext cx="5181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FirstSchool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61AD7-0D17-481B-A6B5-8B66169A47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1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ahoma" pitchFamily="34" charset="0"/>
                <a:cs typeface="Tahoma" pitchFamily="34" charset="0"/>
              </a:rPr>
              <a:t>Settings: Range Across K Classrooms: </a:t>
            </a:r>
            <a:br>
              <a:rPr lang="en-US" sz="3600" dirty="0" smtClean="0"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latin typeface="Tahoma" pitchFamily="34" charset="0"/>
                <a:cs typeface="Tahoma" pitchFamily="34" charset="0"/>
              </a:rPr>
              <a:t>Children in different classrooms have very different experiences </a:t>
            </a:r>
          </a:p>
        </p:txBody>
      </p:sp>
      <p:graphicFrame>
        <p:nvGraphicFramePr>
          <p:cNvPr id="32770" name="Content Placeholder 3"/>
          <p:cNvGraphicFramePr>
            <a:graphicFrameLocks noGrp="1"/>
          </p:cNvGraphicFramePr>
          <p:nvPr>
            <p:ph idx="1"/>
          </p:nvPr>
        </p:nvGraphicFramePr>
        <p:xfrm>
          <a:off x="463550" y="1935163"/>
          <a:ext cx="8216900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4" imgW="8230313" imgH="4395597" progId="Excel.Chart.8">
                  <p:embed/>
                </p:oleObj>
              </mc:Choice>
              <mc:Fallback>
                <p:oleObj r:id="rId4" imgW="8230313" imgH="439559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935163"/>
                        <a:ext cx="8216900" cy="438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FirstSchool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61AD7-0D17-481B-A6B5-8B66169A47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3280</TotalTime>
  <Words>650</Words>
  <Application>Microsoft Office PowerPoint</Application>
  <PresentationFormat>On-screen Show (4:3)</PresentationFormat>
  <Paragraphs>143</Paragraphs>
  <Slides>26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Waveform</vt:lpstr>
      <vt:lpstr>Office Theme</vt:lpstr>
      <vt:lpstr>Microsoft Excel Chart</vt:lpstr>
      <vt:lpstr> FirstSchool: Improving the PreK-3rd Grade School Experience of African-American, Latino, and Low Income Children</vt:lpstr>
      <vt:lpstr>Confluence of Work:  PreK-3 is Growing</vt:lpstr>
      <vt:lpstr>PowerPoint Presentation</vt:lpstr>
      <vt:lpstr>Improve the school experiences of AALLI children</vt:lpstr>
      <vt:lpstr>Research based practice that supports AALLI children</vt:lpstr>
      <vt:lpstr>FirstSchool Snapshot: Classroom Observation Measure</vt:lpstr>
      <vt:lpstr>Context for the Data Slides  </vt:lpstr>
      <vt:lpstr>Minutes spent in activity settings by grade level</vt:lpstr>
      <vt:lpstr>Settings: Range Across K Classrooms:  Children in different classrooms have very different experiences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Classroom Assessment Scoring System </vt:lpstr>
      <vt:lpstr>CLASS: Classroom Assessment Scoring System </vt:lpstr>
      <vt:lpstr>Context for the Data Slides  </vt:lpstr>
      <vt:lpstr>CLASS Averages: Across PreK-Third Grade FirstSchool Classrooms</vt:lpstr>
      <vt:lpstr>CLASS Emotional Support by Grade Level: Across PreK-Third Grade FirstSchool Classrooms</vt:lpstr>
      <vt:lpstr>CLASS Classroom Organization by Grade Level: Across PreK-Third Grade FirstSchool Classrooms</vt:lpstr>
      <vt:lpstr>CLASS Instructional Support by Grade Level: Across PreK-Third Grade FirstSchool Classrooms</vt:lpstr>
      <vt:lpstr>CLASS Dimension Averages: Across PreK-Third Grade FirstSchool Classr0oms</vt:lpstr>
      <vt:lpstr>PowerPoint Presentation</vt:lpstr>
      <vt:lpstr>Contact Information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Relevant Data</dc:title>
  <dc:creator>Yvonne Caamal Canul</dc:creator>
  <cp:lastModifiedBy>Alpi</cp:lastModifiedBy>
  <cp:revision>153</cp:revision>
  <dcterms:created xsi:type="dcterms:W3CDTF">2011-09-12T18:35:58Z</dcterms:created>
  <dcterms:modified xsi:type="dcterms:W3CDTF">2011-11-10T21:10:12Z</dcterms:modified>
</cp:coreProperties>
</file>